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71" r:id="rId5"/>
    <p:sldId id="349" r:id="rId6"/>
    <p:sldId id="314" r:id="rId7"/>
    <p:sldId id="315" r:id="rId8"/>
    <p:sldId id="316" r:id="rId9"/>
    <p:sldId id="317" r:id="rId10"/>
    <p:sldId id="321" r:id="rId11"/>
    <p:sldId id="322" r:id="rId12"/>
    <p:sldId id="318" r:id="rId13"/>
    <p:sldId id="327" r:id="rId14"/>
    <p:sldId id="329" r:id="rId15"/>
    <p:sldId id="334" r:id="rId16"/>
    <p:sldId id="335" r:id="rId17"/>
    <p:sldId id="336" r:id="rId18"/>
    <p:sldId id="337" r:id="rId19"/>
    <p:sldId id="342" r:id="rId20"/>
    <p:sldId id="345" r:id="rId21"/>
    <p:sldId id="326" r:id="rId22"/>
    <p:sldId id="331" r:id="rId23"/>
    <p:sldId id="332" r:id="rId24"/>
    <p:sldId id="333" r:id="rId25"/>
    <p:sldId id="324" r:id="rId26"/>
    <p:sldId id="285" r:id="rId27"/>
    <p:sldId id="313" r:id="rId28"/>
  </p:sldIdLst>
  <p:sldSz cx="12192000" cy="6858000"/>
  <p:notesSz cx="6858000" cy="9144000"/>
  <p:defaultText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Титульный слайд" id="{39BB0A47-F6E1-45AE-8614-1CCE382CD43E}">
          <p14:sldIdLst>
            <p14:sldId id="271"/>
            <p14:sldId id="349"/>
          </p14:sldIdLst>
        </p14:section>
        <p14:section name="Введение" id="{0ACEDF56-0059-450A-86A9-B6A8ECE9B9A4}">
          <p14:sldIdLst>
            <p14:sldId id="314"/>
            <p14:sldId id="315"/>
            <p14:sldId id="316"/>
            <p14:sldId id="317"/>
          </p14:sldIdLst>
        </p14:section>
        <p14:section name="Анализ" id="{5C833B99-5D9C-49D9-9C5F-2A3D30DC6E5B}">
          <p14:sldIdLst>
            <p14:sldId id="321"/>
            <p14:sldId id="322"/>
            <p14:sldId id="318"/>
          </p14:sldIdLst>
        </p14:section>
        <p14:section name="Алгоритм пула объектов" id="{A8E87D2F-D4DC-49BB-B9F4-A0FE6EB01D0D}">
          <p14:sldIdLst>
            <p14:sldId id="327"/>
            <p14:sldId id="329"/>
          </p14:sldIdLst>
        </p14:section>
        <p14:section name="Алгоритм построения траектории" id="{770017C6-D0DD-43C8-A8E3-3388518289D8}">
          <p14:sldIdLst>
            <p14:sldId id="334"/>
            <p14:sldId id="335"/>
          </p14:sldIdLst>
        </p14:section>
        <p14:section name="Алгоритм метания торта из пушки" id="{C812639A-D870-4DFD-BB26-4CBB4EDBF6DD}">
          <p14:sldIdLst>
            <p14:sldId id="336"/>
            <p14:sldId id="337"/>
          </p14:sldIdLst>
        </p14:section>
        <p14:section name="Алгоритм появления пятен" id="{75F71CA4-DD30-4D87-8E39-487BBA2C3F86}">
          <p14:sldIdLst>
            <p14:sldId id="342"/>
            <p14:sldId id="345"/>
          </p14:sldIdLst>
        </p14:section>
        <p14:section name="Тестирование пула объектов" id="{30095840-7757-46B8-B2A6-E31AFD40D4BD}">
          <p14:sldIdLst>
            <p14:sldId id="326"/>
            <p14:sldId id="331"/>
          </p14:sldIdLst>
        </p14:section>
        <p14:section name="Тестирование появления пятен" id="{46FFF63E-7BC7-4E7E-8214-1961B80D1B26}">
          <p14:sldIdLst>
            <p14:sldId id="332"/>
            <p14:sldId id="333"/>
          </p14:sldIdLst>
        </p14:section>
        <p14:section name="Заключение" id="{996A189B-7E34-49C9-B877-9CD1A7887B4F}">
          <p14:sldIdLst>
            <p14:sldId id="324"/>
            <p14:sldId id="285"/>
            <p14:sldId id="313"/>
          </p14:sldIdLst>
        </p14:section>
      </p14:sectionLst>
    </p:ext>
    <p:ext uri="{EFAFB233-063F-42B5-8137-9DF3F51BA10A}">
      <p15:sldGuideLst xmlns:p15="http://schemas.microsoft.com/office/powerpoint/2012/main">
        <p15:guide id="2" pos="325" userDrawn="1">
          <p15:clr>
            <a:srgbClr val="A4A3A4"/>
          </p15:clr>
        </p15:guide>
        <p15:guide id="4" pos="1209" userDrawn="1">
          <p15:clr>
            <a:srgbClr val="A4A3A4"/>
          </p15:clr>
        </p15:guide>
        <p15:guide id="5" pos="2955" userDrawn="1">
          <p15:clr>
            <a:srgbClr val="A4A3A4"/>
          </p15:clr>
        </p15:guide>
        <p15:guide id="6" pos="2071" userDrawn="1">
          <p15:clr>
            <a:srgbClr val="A4A3A4"/>
          </p15:clr>
        </p15:guide>
        <p15:guide id="9" pos="3840" userDrawn="1">
          <p15:clr>
            <a:srgbClr val="A4A3A4"/>
          </p15:clr>
        </p15:guide>
        <p15:guide id="10" pos="4702" userDrawn="1">
          <p15:clr>
            <a:srgbClr val="A4A3A4"/>
          </p15:clr>
        </p15:guide>
        <p15:guide id="11" pos="5586" userDrawn="1">
          <p15:clr>
            <a:srgbClr val="A4A3A4"/>
          </p15:clr>
        </p15:guide>
        <p15:guide id="12" pos="7333" userDrawn="1">
          <p15:clr>
            <a:srgbClr val="A4A3A4"/>
          </p15:clr>
        </p15:guide>
        <p15:guide id="13" orient="horz" pos="3952" userDrawn="1">
          <p15:clr>
            <a:srgbClr val="A4A3A4"/>
          </p15:clr>
        </p15:guide>
        <p15:guide id="15" pos="6471" userDrawn="1">
          <p15:clr>
            <a:srgbClr val="A4A3A4"/>
          </p15:clr>
        </p15:guide>
        <p15:guide id="16" orient="horz" pos="913"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Кутьков Юрий Юрьевич" initials="КЮЮ" lastIdx="4" clrIdx="0">
    <p:extLst>
      <p:ext uri="{19B8F6BF-5375-455C-9EA6-DF929625EA0E}">
        <p15:presenceInfo xmlns:p15="http://schemas.microsoft.com/office/powerpoint/2012/main" userId="S::ykutkov@hse.ru::45dbd1ed-eea1-4925-9fa4-5001421b49d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2D69"/>
    <a:srgbClr val="029C63"/>
    <a:srgbClr val="96628C"/>
    <a:srgbClr val="11A0D7"/>
    <a:srgbClr val="E61F3D"/>
    <a:srgbClr val="CD5A5A"/>
    <a:srgbClr val="FFD746"/>
    <a:srgbClr val="D9D9D9"/>
    <a:srgbClr val="EB681F"/>
    <a:srgbClr val="234A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C21501-8AC7-D24B-9BD4-4AB280FA19DE}" v="6" dt="2021-11-26T18:08:21.5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Средний стиль 2 — акцент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Средний стиль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Средний стиль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784" autoAdjust="0"/>
  </p:normalViewPr>
  <p:slideViewPr>
    <p:cSldViewPr snapToGrid="0" snapToObjects="1">
      <p:cViewPr varScale="1">
        <p:scale>
          <a:sx n="99" d="100"/>
          <a:sy n="99" d="100"/>
        </p:scale>
        <p:origin x="972" y="90"/>
      </p:cViewPr>
      <p:guideLst>
        <p:guide pos="325"/>
        <p:guide pos="1209"/>
        <p:guide pos="2955"/>
        <p:guide pos="2071"/>
        <p:guide pos="3840"/>
        <p:guide pos="4702"/>
        <p:guide pos="5586"/>
        <p:guide pos="7333"/>
        <p:guide orient="horz" pos="3952"/>
        <p:guide pos="6471"/>
        <p:guide orient="horz" pos="913"/>
      </p:guideLst>
    </p:cSldViewPr>
  </p:slideViewPr>
  <p:outlineViewPr>
    <p:cViewPr>
      <p:scale>
        <a:sx n="33" d="100"/>
        <a:sy n="33" d="100"/>
      </p:scale>
      <p:origin x="0" y="0"/>
    </p:cViewPr>
  </p:outlineViewPr>
  <p:notesTextViewPr>
    <p:cViewPr>
      <p:scale>
        <a:sx n="1" d="1"/>
        <a:sy n="1" d="1"/>
      </p:scale>
      <p:origin x="0" y="0"/>
    </p:cViewPr>
  </p:notesTextViewPr>
  <p:sorterViewPr>
    <p:cViewPr>
      <p:scale>
        <a:sx n="180" d="100"/>
        <a:sy n="180" d="100"/>
      </p:scale>
      <p:origin x="0" y="0"/>
    </p:cViewPr>
  </p:sorterViewPr>
  <p:notesViewPr>
    <p:cSldViewPr snapToGrid="0" snapToObjects="1">
      <p:cViewPr varScale="1">
        <p:scale>
          <a:sx n="134" d="100"/>
          <a:sy n="134" d="100"/>
        </p:scale>
        <p:origin x="3648"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file:///D:\&#1058;&#1086;&#1088;&#1090;%20&#1074;%20&#1083;&#1080;&#1094;&#1086;\&#1044;&#1086;&#1082;&#1091;&#1084;&#1077;&#1085;&#1090;&#1099;\&#1042;&#1083;&#1080;&#1103;&#1085;&#1080;&#1077;%20&#1080;&#1075;&#1088;&#1099;%20&#1085;&#1072;%20&#1089;&#1090;&#1088;&#1077;&#1089;&#1089;.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920" b="0" i="0" u="none" strike="noStrike" kern="1200" cap="none" spc="0" baseline="0">
                <a:ln w="0"/>
                <a:solidFill>
                  <a:schemeClr val="tx1"/>
                </a:solidFill>
                <a:effectLst/>
                <a:latin typeface="+mn-lt"/>
                <a:ea typeface="+mn-ea"/>
                <a:cs typeface="+mn-cs"/>
              </a:defRPr>
            </a:pPr>
            <a:r>
              <a:rPr lang="ru-RU" dirty="0"/>
              <a:t>Влияние игры "Торт в лицо" на стресс</a:t>
            </a:r>
          </a:p>
        </c:rich>
      </c:tx>
      <c:layout>
        <c:manualLayout>
          <c:xMode val="edge"/>
          <c:yMode val="edge"/>
          <c:x val="0.25385151968111608"/>
          <c:y val="1.4803849000740192E-2"/>
        </c:manualLayout>
      </c:layout>
      <c:overlay val="0"/>
      <c:spPr>
        <a:noFill/>
        <a:ln>
          <a:noFill/>
        </a:ln>
        <a:effectLst/>
      </c:spPr>
      <c:txPr>
        <a:bodyPr rot="0" spcFirstLastPara="1" vertOverflow="ellipsis" vert="horz" wrap="square" anchor="ctr" anchorCtr="1"/>
        <a:lstStyle/>
        <a:p>
          <a:pPr>
            <a:defRPr sz="1920" b="0" i="0" u="none" strike="noStrike" kern="1200" cap="none" spc="0" baseline="0">
              <a:ln w="0"/>
              <a:solidFill>
                <a:schemeClr val="tx1"/>
              </a:solidFill>
              <a:effectLst/>
              <a:latin typeface="+mn-lt"/>
              <a:ea typeface="+mn-ea"/>
              <a:cs typeface="+mn-cs"/>
            </a:defRPr>
          </a:pPr>
          <a:endParaRPr lang="ru-RU"/>
        </a:p>
      </c:txPr>
    </c:title>
    <c:autoTitleDeleted val="0"/>
    <c:plotArea>
      <c:layout/>
      <c:barChart>
        <c:barDir val="col"/>
        <c:grouping val="clustered"/>
        <c:varyColors val="0"/>
        <c:ser>
          <c:idx val="0"/>
          <c:order val="0"/>
          <c:tx>
            <c:strRef>
              <c:f>Лист1!$B$1</c:f>
              <c:strCache>
                <c:ptCount val="1"/>
                <c:pt idx="0">
                  <c:v>До игры</c:v>
                </c:pt>
              </c:strCache>
            </c:strRef>
          </c:tx>
          <c:spPr>
            <a:solidFill>
              <a:schemeClr val="accent1"/>
            </a:solidFill>
            <a:ln>
              <a:noFill/>
            </a:ln>
            <a:effectLst/>
          </c:spPr>
          <c:invertIfNegative val="0"/>
          <c:cat>
            <c:numRef>
              <c:f>Лист1!$A$2:$A$7</c:f>
              <c:numCache>
                <c:formatCode>General</c:formatCode>
                <c:ptCount val="6"/>
                <c:pt idx="0">
                  <c:v>1</c:v>
                </c:pt>
                <c:pt idx="1">
                  <c:v>2</c:v>
                </c:pt>
                <c:pt idx="2">
                  <c:v>3</c:v>
                </c:pt>
                <c:pt idx="3">
                  <c:v>4</c:v>
                </c:pt>
                <c:pt idx="4">
                  <c:v>5</c:v>
                </c:pt>
                <c:pt idx="5">
                  <c:v>6</c:v>
                </c:pt>
              </c:numCache>
            </c:numRef>
          </c:cat>
          <c:val>
            <c:numRef>
              <c:f>Лист1!$B$2:$B$7</c:f>
              <c:numCache>
                <c:formatCode>0%</c:formatCode>
                <c:ptCount val="6"/>
                <c:pt idx="0">
                  <c:v>0.45</c:v>
                </c:pt>
                <c:pt idx="1">
                  <c:v>0.6</c:v>
                </c:pt>
                <c:pt idx="2">
                  <c:v>0.68</c:v>
                </c:pt>
                <c:pt idx="3">
                  <c:v>0.89</c:v>
                </c:pt>
                <c:pt idx="4">
                  <c:v>0.7</c:v>
                </c:pt>
                <c:pt idx="5">
                  <c:v>0.44</c:v>
                </c:pt>
              </c:numCache>
            </c:numRef>
          </c:val>
          <c:extLst>
            <c:ext xmlns:c16="http://schemas.microsoft.com/office/drawing/2014/chart" uri="{C3380CC4-5D6E-409C-BE32-E72D297353CC}">
              <c16:uniqueId val="{00000000-EB3C-48E3-B01A-AEF27C609F3F}"/>
            </c:ext>
          </c:extLst>
        </c:ser>
        <c:ser>
          <c:idx val="1"/>
          <c:order val="1"/>
          <c:tx>
            <c:strRef>
              <c:f>Лист1!$C$1</c:f>
              <c:strCache>
                <c:ptCount val="1"/>
                <c:pt idx="0">
                  <c:v>После игры</c:v>
                </c:pt>
              </c:strCache>
            </c:strRef>
          </c:tx>
          <c:spPr>
            <a:solidFill>
              <a:schemeClr val="accent2"/>
            </a:solidFill>
            <a:ln>
              <a:noFill/>
            </a:ln>
            <a:effectLst/>
          </c:spPr>
          <c:invertIfNegative val="0"/>
          <c:cat>
            <c:numRef>
              <c:f>Лист1!$A$2:$A$7</c:f>
              <c:numCache>
                <c:formatCode>General</c:formatCode>
                <c:ptCount val="6"/>
                <c:pt idx="0">
                  <c:v>1</c:v>
                </c:pt>
                <c:pt idx="1">
                  <c:v>2</c:v>
                </c:pt>
                <c:pt idx="2">
                  <c:v>3</c:v>
                </c:pt>
                <c:pt idx="3">
                  <c:v>4</c:v>
                </c:pt>
                <c:pt idx="4">
                  <c:v>5</c:v>
                </c:pt>
                <c:pt idx="5">
                  <c:v>6</c:v>
                </c:pt>
              </c:numCache>
            </c:numRef>
          </c:cat>
          <c:val>
            <c:numRef>
              <c:f>Лист1!$C$2:$C$7</c:f>
              <c:numCache>
                <c:formatCode>0%</c:formatCode>
                <c:ptCount val="6"/>
                <c:pt idx="0">
                  <c:v>0.4</c:v>
                </c:pt>
                <c:pt idx="1">
                  <c:v>0.56000000000000005</c:v>
                </c:pt>
                <c:pt idx="2">
                  <c:v>0.67</c:v>
                </c:pt>
                <c:pt idx="3">
                  <c:v>0.86</c:v>
                </c:pt>
                <c:pt idx="4">
                  <c:v>0.7</c:v>
                </c:pt>
                <c:pt idx="5">
                  <c:v>0.49</c:v>
                </c:pt>
              </c:numCache>
            </c:numRef>
          </c:val>
          <c:extLst>
            <c:ext xmlns:c16="http://schemas.microsoft.com/office/drawing/2014/chart" uri="{C3380CC4-5D6E-409C-BE32-E72D297353CC}">
              <c16:uniqueId val="{00000001-EB3C-48E3-B01A-AEF27C609F3F}"/>
            </c:ext>
          </c:extLst>
        </c:ser>
        <c:dLbls>
          <c:showLegendKey val="0"/>
          <c:showVal val="0"/>
          <c:showCatName val="0"/>
          <c:showSerName val="0"/>
          <c:showPercent val="0"/>
          <c:showBubbleSize val="0"/>
        </c:dLbls>
        <c:gapWidth val="219"/>
        <c:overlap val="-27"/>
        <c:axId val="1946849215"/>
        <c:axId val="1951142543"/>
      </c:barChart>
      <c:catAx>
        <c:axId val="1946849215"/>
        <c:scaling>
          <c:orientation val="minMax"/>
        </c:scaling>
        <c:delete val="0"/>
        <c:axPos val="b"/>
        <c:title>
          <c:tx>
            <c:rich>
              <a:bodyPr rot="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r>
                  <a:rPr lang="ru-RU"/>
                  <a:t>Испытуемый</a:t>
                </a:r>
              </a:p>
            </c:rich>
          </c:tx>
          <c:overlay val="0"/>
          <c:spPr>
            <a:noFill/>
            <a:ln>
              <a:noFill/>
            </a:ln>
            <a:effectLst/>
          </c:spPr>
          <c:txPr>
            <a:bodyPr rot="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crossAx val="1951142543"/>
        <c:crosses val="autoZero"/>
        <c:auto val="1"/>
        <c:lblAlgn val="ctr"/>
        <c:lblOffset val="100"/>
        <c:noMultiLvlLbl val="0"/>
      </c:catAx>
      <c:valAx>
        <c:axId val="195114254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r>
                  <a:rPr lang="ru-RU"/>
                  <a:t>Уровень стресса</a:t>
                </a:r>
              </a:p>
            </c:rich>
          </c:tx>
          <c:overlay val="0"/>
          <c:spPr>
            <a:noFill/>
            <a:ln>
              <a:noFill/>
            </a:ln>
            <a:effectLst/>
          </c:spPr>
          <c:txPr>
            <a:bodyPr rot="-54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crossAx val="194684921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legend>
    <c:plotVisOnly val="1"/>
    <c:dispBlanksAs val="gap"/>
    <c:showDLblsOverMax val="0"/>
  </c:chart>
  <c:spPr>
    <a:noFill/>
    <a:ln>
      <a:noFill/>
    </a:ln>
    <a:effectLst/>
  </c:spPr>
  <c:txPr>
    <a:bodyPr/>
    <a:lstStyle/>
    <a:p>
      <a:pPr>
        <a:defRPr sz="1600" b="0" u="none" cap="none" spc="0">
          <a:ln w="0"/>
          <a:solidFill>
            <a:schemeClr val="tx1"/>
          </a:solidFill>
          <a:effectLst/>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EA9339-EDF1-4AE2-B6B5-789B99B214EC}" type="doc">
      <dgm:prSet loTypeId="urn:microsoft.com/office/officeart/2005/8/layout/process1" loCatId="process" qsTypeId="urn:microsoft.com/office/officeart/2005/8/quickstyle/simple1" qsCatId="simple" csTypeId="urn:microsoft.com/office/officeart/2005/8/colors/accent1_2" csCatId="accent1" phldr="1"/>
      <dgm:spPr/>
    </dgm:pt>
    <dgm:pt modelId="{C4873B6A-636E-427B-B22A-EF2C6014F027}">
      <dgm:prSet phldrT="[Текст]"/>
      <dgm:spPr/>
      <dgm:t>
        <a:bodyPr/>
        <a:lstStyle/>
        <a:p>
          <a:r>
            <a:rPr lang="ru-RU" dirty="0"/>
            <a:t>Торт касался нескольких частей повара</a:t>
          </a:r>
        </a:p>
      </dgm:t>
    </dgm:pt>
    <dgm:pt modelId="{58EB18A6-89A3-49BB-B63D-9D8B531C2921}" type="parTrans" cxnId="{912A15E9-BA11-40B3-AE24-D760E66BD35B}">
      <dgm:prSet/>
      <dgm:spPr/>
      <dgm:t>
        <a:bodyPr/>
        <a:lstStyle/>
        <a:p>
          <a:endParaRPr lang="ru-RU"/>
        </a:p>
      </dgm:t>
    </dgm:pt>
    <dgm:pt modelId="{39D8C452-E9E2-4D41-A25B-EBED51268C59}" type="sibTrans" cxnId="{912A15E9-BA11-40B3-AE24-D760E66BD35B}">
      <dgm:prSet/>
      <dgm:spPr/>
      <dgm:t>
        <a:bodyPr/>
        <a:lstStyle/>
        <a:p>
          <a:endParaRPr lang="ru-RU"/>
        </a:p>
      </dgm:t>
    </dgm:pt>
    <dgm:pt modelId="{552EFE6C-8CF3-49BF-8B78-0BCFB0C0358E}">
      <dgm:prSet phldrT="[Текст]"/>
      <dgm:spPr/>
      <dgm:t>
        <a:bodyPr/>
        <a:lstStyle/>
        <a:p>
          <a:r>
            <a:rPr lang="ru-RU" dirty="0"/>
            <a:t>Метод «</a:t>
          </a:r>
          <a:r>
            <a:rPr lang="en-GB" dirty="0"/>
            <a:t>OnCollisionEnter2D</a:t>
          </a:r>
          <a:r>
            <a:rPr lang="ru-RU" dirty="0"/>
            <a:t>» вызывался несколько раз</a:t>
          </a:r>
        </a:p>
      </dgm:t>
    </dgm:pt>
    <dgm:pt modelId="{5E4EA3C6-6DAC-4855-A79B-CB2D2BE698DF}" type="parTrans" cxnId="{38B6884E-86F9-49A2-8990-8E81410C98FE}">
      <dgm:prSet/>
      <dgm:spPr/>
      <dgm:t>
        <a:bodyPr/>
        <a:lstStyle/>
        <a:p>
          <a:endParaRPr lang="ru-RU"/>
        </a:p>
      </dgm:t>
    </dgm:pt>
    <dgm:pt modelId="{71B0ABA3-6F14-4EB4-B15E-E005C8466B5F}" type="sibTrans" cxnId="{38B6884E-86F9-49A2-8990-8E81410C98FE}">
      <dgm:prSet/>
      <dgm:spPr/>
      <dgm:t>
        <a:bodyPr/>
        <a:lstStyle/>
        <a:p>
          <a:endParaRPr lang="ru-RU"/>
        </a:p>
      </dgm:t>
    </dgm:pt>
    <dgm:pt modelId="{4ECAF97A-6C24-48BD-88DD-C650B21CA2FF}">
      <dgm:prSet phldrT="[Текст]"/>
      <dgm:spPr/>
      <dgm:t>
        <a:bodyPr/>
        <a:lstStyle/>
        <a:p>
          <a:r>
            <a:rPr lang="ru-RU" dirty="0"/>
            <a:t>В пул несколько раз возвращался один и тот же торт</a:t>
          </a:r>
        </a:p>
      </dgm:t>
    </dgm:pt>
    <dgm:pt modelId="{C0971A71-193D-4FAA-B191-9BCB8B042427}" type="parTrans" cxnId="{2759A704-9F1C-43C4-966D-2BBC491287B3}">
      <dgm:prSet/>
      <dgm:spPr/>
      <dgm:t>
        <a:bodyPr/>
        <a:lstStyle/>
        <a:p>
          <a:endParaRPr lang="ru-RU"/>
        </a:p>
      </dgm:t>
    </dgm:pt>
    <dgm:pt modelId="{F23439B6-938F-4F53-BE9C-79EEBF04B3CB}" type="sibTrans" cxnId="{2759A704-9F1C-43C4-966D-2BBC491287B3}">
      <dgm:prSet/>
      <dgm:spPr/>
      <dgm:t>
        <a:bodyPr/>
        <a:lstStyle/>
        <a:p>
          <a:endParaRPr lang="ru-RU"/>
        </a:p>
      </dgm:t>
    </dgm:pt>
    <dgm:pt modelId="{C2001D17-8EA0-48C9-B55B-FD2AF72E32A2}" type="pres">
      <dgm:prSet presAssocID="{7FEA9339-EDF1-4AE2-B6B5-789B99B214EC}" presName="Name0" presStyleCnt="0">
        <dgm:presLayoutVars>
          <dgm:dir/>
          <dgm:resizeHandles val="exact"/>
        </dgm:presLayoutVars>
      </dgm:prSet>
      <dgm:spPr/>
    </dgm:pt>
    <dgm:pt modelId="{211036C9-6824-49B3-B91C-15E0D633DAFC}" type="pres">
      <dgm:prSet presAssocID="{C4873B6A-636E-427B-B22A-EF2C6014F027}" presName="node" presStyleLbl="node1" presStyleIdx="0" presStyleCnt="3">
        <dgm:presLayoutVars>
          <dgm:bulletEnabled val="1"/>
        </dgm:presLayoutVars>
      </dgm:prSet>
      <dgm:spPr/>
    </dgm:pt>
    <dgm:pt modelId="{6A3F493F-9C0E-4BF2-B932-6FDC77BEED11}" type="pres">
      <dgm:prSet presAssocID="{39D8C452-E9E2-4D41-A25B-EBED51268C59}" presName="sibTrans" presStyleLbl="sibTrans2D1" presStyleIdx="0" presStyleCnt="2"/>
      <dgm:spPr/>
    </dgm:pt>
    <dgm:pt modelId="{04FADB93-85BD-40C2-A1A1-A61D0C825F26}" type="pres">
      <dgm:prSet presAssocID="{39D8C452-E9E2-4D41-A25B-EBED51268C59}" presName="connectorText" presStyleLbl="sibTrans2D1" presStyleIdx="0" presStyleCnt="2"/>
      <dgm:spPr/>
    </dgm:pt>
    <dgm:pt modelId="{89E38EE2-5FBD-4305-918A-4F57EF626653}" type="pres">
      <dgm:prSet presAssocID="{552EFE6C-8CF3-49BF-8B78-0BCFB0C0358E}" presName="node" presStyleLbl="node1" presStyleIdx="1" presStyleCnt="3">
        <dgm:presLayoutVars>
          <dgm:bulletEnabled val="1"/>
        </dgm:presLayoutVars>
      </dgm:prSet>
      <dgm:spPr/>
    </dgm:pt>
    <dgm:pt modelId="{48C870BE-C35B-4C49-B16D-68840ED21BAE}" type="pres">
      <dgm:prSet presAssocID="{71B0ABA3-6F14-4EB4-B15E-E005C8466B5F}" presName="sibTrans" presStyleLbl="sibTrans2D1" presStyleIdx="1" presStyleCnt="2"/>
      <dgm:spPr/>
    </dgm:pt>
    <dgm:pt modelId="{557F337E-9B8F-4E7D-AFCB-B257134F29DF}" type="pres">
      <dgm:prSet presAssocID="{71B0ABA3-6F14-4EB4-B15E-E005C8466B5F}" presName="connectorText" presStyleLbl="sibTrans2D1" presStyleIdx="1" presStyleCnt="2"/>
      <dgm:spPr/>
    </dgm:pt>
    <dgm:pt modelId="{26927A3E-27E3-4C25-8BA3-0D8118DFD6E8}" type="pres">
      <dgm:prSet presAssocID="{4ECAF97A-6C24-48BD-88DD-C650B21CA2FF}" presName="node" presStyleLbl="node1" presStyleIdx="2" presStyleCnt="3">
        <dgm:presLayoutVars>
          <dgm:bulletEnabled val="1"/>
        </dgm:presLayoutVars>
      </dgm:prSet>
      <dgm:spPr/>
    </dgm:pt>
  </dgm:ptLst>
  <dgm:cxnLst>
    <dgm:cxn modelId="{2759A704-9F1C-43C4-966D-2BBC491287B3}" srcId="{7FEA9339-EDF1-4AE2-B6B5-789B99B214EC}" destId="{4ECAF97A-6C24-48BD-88DD-C650B21CA2FF}" srcOrd="2" destOrd="0" parTransId="{C0971A71-193D-4FAA-B191-9BCB8B042427}" sibTransId="{F23439B6-938F-4F53-BE9C-79EEBF04B3CB}"/>
    <dgm:cxn modelId="{87EEC717-2FC8-4C4D-838A-2944D3E57A23}" type="presOf" srcId="{71B0ABA3-6F14-4EB4-B15E-E005C8466B5F}" destId="{557F337E-9B8F-4E7D-AFCB-B257134F29DF}" srcOrd="1" destOrd="0" presId="urn:microsoft.com/office/officeart/2005/8/layout/process1"/>
    <dgm:cxn modelId="{6064E966-F6CF-463C-A02F-3A95D2421E94}" type="presOf" srcId="{7FEA9339-EDF1-4AE2-B6B5-789B99B214EC}" destId="{C2001D17-8EA0-48C9-B55B-FD2AF72E32A2}" srcOrd="0" destOrd="0" presId="urn:microsoft.com/office/officeart/2005/8/layout/process1"/>
    <dgm:cxn modelId="{CFDDCD6D-62F6-4A37-8846-B91A71117F45}" type="presOf" srcId="{71B0ABA3-6F14-4EB4-B15E-E005C8466B5F}" destId="{48C870BE-C35B-4C49-B16D-68840ED21BAE}" srcOrd="0" destOrd="0" presId="urn:microsoft.com/office/officeart/2005/8/layout/process1"/>
    <dgm:cxn modelId="{38B6884E-86F9-49A2-8990-8E81410C98FE}" srcId="{7FEA9339-EDF1-4AE2-B6B5-789B99B214EC}" destId="{552EFE6C-8CF3-49BF-8B78-0BCFB0C0358E}" srcOrd="1" destOrd="0" parTransId="{5E4EA3C6-6DAC-4855-A79B-CB2D2BE698DF}" sibTransId="{71B0ABA3-6F14-4EB4-B15E-E005C8466B5F}"/>
    <dgm:cxn modelId="{E0576A78-F6D9-4305-92C0-4FB41821A0FD}" type="presOf" srcId="{552EFE6C-8CF3-49BF-8B78-0BCFB0C0358E}" destId="{89E38EE2-5FBD-4305-918A-4F57EF626653}" srcOrd="0" destOrd="0" presId="urn:microsoft.com/office/officeart/2005/8/layout/process1"/>
    <dgm:cxn modelId="{4007F7A6-FB99-41C0-A492-2B6D3E9A1FAA}" type="presOf" srcId="{39D8C452-E9E2-4D41-A25B-EBED51268C59}" destId="{6A3F493F-9C0E-4BF2-B932-6FDC77BEED11}" srcOrd="0" destOrd="0" presId="urn:microsoft.com/office/officeart/2005/8/layout/process1"/>
    <dgm:cxn modelId="{51DEB0C6-398F-49EE-991F-96A719851679}" type="presOf" srcId="{C4873B6A-636E-427B-B22A-EF2C6014F027}" destId="{211036C9-6824-49B3-B91C-15E0D633DAFC}" srcOrd="0" destOrd="0" presId="urn:microsoft.com/office/officeart/2005/8/layout/process1"/>
    <dgm:cxn modelId="{F41A9AE5-EED6-4794-90C6-C42487B1DCF3}" type="presOf" srcId="{39D8C452-E9E2-4D41-A25B-EBED51268C59}" destId="{04FADB93-85BD-40C2-A1A1-A61D0C825F26}" srcOrd="1" destOrd="0" presId="urn:microsoft.com/office/officeart/2005/8/layout/process1"/>
    <dgm:cxn modelId="{912A15E9-BA11-40B3-AE24-D760E66BD35B}" srcId="{7FEA9339-EDF1-4AE2-B6B5-789B99B214EC}" destId="{C4873B6A-636E-427B-B22A-EF2C6014F027}" srcOrd="0" destOrd="0" parTransId="{58EB18A6-89A3-49BB-B63D-9D8B531C2921}" sibTransId="{39D8C452-E9E2-4D41-A25B-EBED51268C59}"/>
    <dgm:cxn modelId="{A73797F0-FA4E-4C26-B2AE-B6A8A4075400}" type="presOf" srcId="{4ECAF97A-6C24-48BD-88DD-C650B21CA2FF}" destId="{26927A3E-27E3-4C25-8BA3-0D8118DFD6E8}" srcOrd="0" destOrd="0" presId="urn:microsoft.com/office/officeart/2005/8/layout/process1"/>
    <dgm:cxn modelId="{4FA71496-640F-4142-BEB2-B67DBB5D5270}" type="presParOf" srcId="{C2001D17-8EA0-48C9-B55B-FD2AF72E32A2}" destId="{211036C9-6824-49B3-B91C-15E0D633DAFC}" srcOrd="0" destOrd="0" presId="urn:microsoft.com/office/officeart/2005/8/layout/process1"/>
    <dgm:cxn modelId="{24603944-90C6-47A0-8352-95C303527738}" type="presParOf" srcId="{C2001D17-8EA0-48C9-B55B-FD2AF72E32A2}" destId="{6A3F493F-9C0E-4BF2-B932-6FDC77BEED11}" srcOrd="1" destOrd="0" presId="urn:microsoft.com/office/officeart/2005/8/layout/process1"/>
    <dgm:cxn modelId="{BAB58C2D-95B3-4B56-91F7-5FF5BB386483}" type="presParOf" srcId="{6A3F493F-9C0E-4BF2-B932-6FDC77BEED11}" destId="{04FADB93-85BD-40C2-A1A1-A61D0C825F26}" srcOrd="0" destOrd="0" presId="urn:microsoft.com/office/officeart/2005/8/layout/process1"/>
    <dgm:cxn modelId="{0A2FD1F7-C7E9-4CCF-AD0D-2BAC02A9656F}" type="presParOf" srcId="{C2001D17-8EA0-48C9-B55B-FD2AF72E32A2}" destId="{89E38EE2-5FBD-4305-918A-4F57EF626653}" srcOrd="2" destOrd="0" presId="urn:microsoft.com/office/officeart/2005/8/layout/process1"/>
    <dgm:cxn modelId="{27479BDA-60AE-41F4-917A-7967219B9537}" type="presParOf" srcId="{C2001D17-8EA0-48C9-B55B-FD2AF72E32A2}" destId="{48C870BE-C35B-4C49-B16D-68840ED21BAE}" srcOrd="3" destOrd="0" presId="urn:microsoft.com/office/officeart/2005/8/layout/process1"/>
    <dgm:cxn modelId="{B8D07042-CD22-42BA-BFC0-4A75BC6940C4}" type="presParOf" srcId="{48C870BE-C35B-4C49-B16D-68840ED21BAE}" destId="{557F337E-9B8F-4E7D-AFCB-B257134F29DF}" srcOrd="0" destOrd="0" presId="urn:microsoft.com/office/officeart/2005/8/layout/process1"/>
    <dgm:cxn modelId="{4214EABF-082B-4854-B892-57925B18BB60}" type="presParOf" srcId="{C2001D17-8EA0-48C9-B55B-FD2AF72E32A2}" destId="{26927A3E-27E3-4C25-8BA3-0D8118DFD6E8}"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1036C9-6824-49B3-B91C-15E0D633DAFC}">
      <dsp:nvSpPr>
        <dsp:cNvPr id="0" name=""/>
        <dsp:cNvSpPr/>
      </dsp:nvSpPr>
      <dsp:spPr>
        <a:xfrm>
          <a:off x="7143" y="1013858"/>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ru-RU" sz="1700" kern="1200" dirty="0"/>
            <a:t>Торт касался нескольких частей повара</a:t>
          </a:r>
        </a:p>
      </dsp:txBody>
      <dsp:txXfrm>
        <a:off x="44665" y="1051380"/>
        <a:ext cx="2060143" cy="1206068"/>
      </dsp:txXfrm>
    </dsp:sp>
    <dsp:sp modelId="{6A3F493F-9C0E-4BF2-B932-6FDC77BEED11}">
      <dsp:nvSpPr>
        <dsp:cNvPr id="0" name=""/>
        <dsp:cNvSpPr/>
      </dsp:nvSpPr>
      <dsp:spPr>
        <a:xfrm>
          <a:off x="2355850" y="1389651"/>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2355850" y="1495556"/>
        <a:ext cx="316861" cy="317716"/>
      </dsp:txXfrm>
    </dsp:sp>
    <dsp:sp modelId="{89E38EE2-5FBD-4305-918A-4F57EF626653}">
      <dsp:nvSpPr>
        <dsp:cNvPr id="0" name=""/>
        <dsp:cNvSpPr/>
      </dsp:nvSpPr>
      <dsp:spPr>
        <a:xfrm>
          <a:off x="2996406" y="1013858"/>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ru-RU" sz="1700" kern="1200" dirty="0"/>
            <a:t>Метод «</a:t>
          </a:r>
          <a:r>
            <a:rPr lang="en-GB" sz="1700" kern="1200" dirty="0"/>
            <a:t>OnCollisionEnter2D</a:t>
          </a:r>
          <a:r>
            <a:rPr lang="ru-RU" sz="1700" kern="1200" dirty="0"/>
            <a:t>» вызывался несколько раз</a:t>
          </a:r>
        </a:p>
      </dsp:txBody>
      <dsp:txXfrm>
        <a:off x="3033928" y="1051380"/>
        <a:ext cx="2060143" cy="1206068"/>
      </dsp:txXfrm>
    </dsp:sp>
    <dsp:sp modelId="{48C870BE-C35B-4C49-B16D-68840ED21BAE}">
      <dsp:nvSpPr>
        <dsp:cNvPr id="0" name=""/>
        <dsp:cNvSpPr/>
      </dsp:nvSpPr>
      <dsp:spPr>
        <a:xfrm>
          <a:off x="5345112" y="1389651"/>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5345112" y="1495556"/>
        <a:ext cx="316861" cy="317716"/>
      </dsp:txXfrm>
    </dsp:sp>
    <dsp:sp modelId="{26927A3E-27E3-4C25-8BA3-0D8118DFD6E8}">
      <dsp:nvSpPr>
        <dsp:cNvPr id="0" name=""/>
        <dsp:cNvSpPr/>
      </dsp:nvSpPr>
      <dsp:spPr>
        <a:xfrm>
          <a:off x="5985668" y="1013858"/>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ru-RU" sz="1700" kern="1200" dirty="0"/>
            <a:t>В пул несколько раз возвращался один и тот же торт</a:t>
          </a:r>
        </a:p>
      </dsp:txBody>
      <dsp:txXfrm>
        <a:off x="6023190" y="1051380"/>
        <a:ext cx="2060143" cy="1206068"/>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A9B5A77D-8B21-4493-A228-279990AF799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a:extLst>
              <a:ext uri="{FF2B5EF4-FFF2-40B4-BE49-F238E27FC236}">
                <a16:creationId xmlns:a16="http://schemas.microsoft.com/office/drawing/2014/main" id="{E1CB40D0-0D44-4B28-84A0-CFACEA3D835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5606DE-E14C-4154-96BE-93FD5FA7AB32}" type="datetimeFigureOut">
              <a:rPr lang="ru-RU" smtClean="0"/>
              <a:t>01.06.2022</a:t>
            </a:fld>
            <a:endParaRPr lang="ru-RU"/>
          </a:p>
        </p:txBody>
      </p:sp>
      <p:sp>
        <p:nvSpPr>
          <p:cNvPr id="4" name="Нижний колонтитул 3">
            <a:extLst>
              <a:ext uri="{FF2B5EF4-FFF2-40B4-BE49-F238E27FC236}">
                <a16:creationId xmlns:a16="http://schemas.microsoft.com/office/drawing/2014/main" id="{8266DA8F-8B95-4F7E-917E-728960B3B4C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ru-RU"/>
              <a:t>Федосеев Данил</a:t>
            </a:r>
          </a:p>
        </p:txBody>
      </p:sp>
      <p:sp>
        <p:nvSpPr>
          <p:cNvPr id="5" name="Номер слайда 4">
            <a:extLst>
              <a:ext uri="{FF2B5EF4-FFF2-40B4-BE49-F238E27FC236}">
                <a16:creationId xmlns:a16="http://schemas.microsoft.com/office/drawing/2014/main" id="{F3FCE773-F14F-408B-88AD-778A4F183C7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D657F63-B051-4941-ADCC-7A24C7DFE571}" type="slidenum">
              <a:rPr lang="ru-RU" smtClean="0"/>
              <a:t>‹#›</a:t>
            </a:fld>
            <a:endParaRPr lang="ru-RU"/>
          </a:p>
        </p:txBody>
      </p:sp>
    </p:spTree>
    <p:extLst>
      <p:ext uri="{BB962C8B-B14F-4D97-AF65-F5344CB8AC3E}">
        <p14:creationId xmlns:p14="http://schemas.microsoft.com/office/powerpoint/2010/main" val="339224891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4.png>
</file>

<file path=ppt/media/image15.png>
</file>

<file path=ppt/media/image16.jpeg>
</file>

<file path=ppt/media/image17.png>
</file>

<file path=ppt/media/image19.png>
</file>

<file path=ppt/media/image2.png>
</file>

<file path=ppt/media/image20.jpeg>
</file>

<file path=ppt/media/image21.png>
</file>

<file path=ppt/media/image22.png>
</file>

<file path=ppt/media/image3.jpg>
</file>

<file path=ppt/media/image4.png>
</file>

<file path=ppt/media/image5.png>
</file>

<file path=ppt/media/image6.png>
</file>

<file path=ppt/media/image7.png>
</file>

<file path=ppt/media/image8.sv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261BF4-8B2C-784B-9959-B59A059012C3}" type="datetimeFigureOut">
              <a:rPr lang="en-RU" smtClean="0"/>
              <a:t>06/01/2022</a:t>
            </a:fld>
            <a:endParaRPr lang="en-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ru-RU"/>
              <a:t>Федосеев Данил</a:t>
            </a:r>
            <a:endParaRPr lang="en-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748903-8EB5-294E-A216-6B54B0368783}" type="slidenum">
              <a:rPr lang="en-RU" smtClean="0"/>
              <a:t>‹#›</a:t>
            </a:fld>
            <a:endParaRPr lang="en-RU"/>
          </a:p>
        </p:txBody>
      </p:sp>
    </p:spTree>
    <p:extLst>
      <p:ext uri="{BB962C8B-B14F-4D97-AF65-F5344CB8AC3E}">
        <p14:creationId xmlns:p14="http://schemas.microsoft.com/office/powerpoint/2010/main" val="173168098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a:t>
            </a:fld>
            <a:endParaRPr lang="en-RU"/>
          </a:p>
        </p:txBody>
      </p:sp>
    </p:spTree>
    <p:extLst>
      <p:ext uri="{BB962C8B-B14F-4D97-AF65-F5344CB8AC3E}">
        <p14:creationId xmlns:p14="http://schemas.microsoft.com/office/powerpoint/2010/main" val="1104768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13</a:t>
            </a:fld>
            <a:endParaRPr lang="en-RU"/>
          </a:p>
        </p:txBody>
      </p:sp>
    </p:spTree>
    <p:extLst>
      <p:ext uri="{BB962C8B-B14F-4D97-AF65-F5344CB8AC3E}">
        <p14:creationId xmlns:p14="http://schemas.microsoft.com/office/powerpoint/2010/main" val="20209506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14</a:t>
            </a:fld>
            <a:endParaRPr lang="en-RU"/>
          </a:p>
        </p:txBody>
      </p:sp>
    </p:spTree>
    <p:extLst>
      <p:ext uri="{BB962C8B-B14F-4D97-AF65-F5344CB8AC3E}">
        <p14:creationId xmlns:p14="http://schemas.microsoft.com/office/powerpoint/2010/main" val="1499618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15</a:t>
            </a:fld>
            <a:endParaRPr lang="en-RU"/>
          </a:p>
        </p:txBody>
      </p:sp>
    </p:spTree>
    <p:extLst>
      <p:ext uri="{BB962C8B-B14F-4D97-AF65-F5344CB8AC3E}">
        <p14:creationId xmlns:p14="http://schemas.microsoft.com/office/powerpoint/2010/main" val="613441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16</a:t>
            </a:fld>
            <a:endParaRPr lang="en-RU"/>
          </a:p>
        </p:txBody>
      </p:sp>
    </p:spTree>
    <p:extLst>
      <p:ext uri="{BB962C8B-B14F-4D97-AF65-F5344CB8AC3E}">
        <p14:creationId xmlns:p14="http://schemas.microsoft.com/office/powerpoint/2010/main" val="22574530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17</a:t>
            </a:fld>
            <a:endParaRPr lang="en-RU"/>
          </a:p>
        </p:txBody>
      </p:sp>
    </p:spTree>
    <p:extLst>
      <p:ext uri="{BB962C8B-B14F-4D97-AF65-F5344CB8AC3E}">
        <p14:creationId xmlns:p14="http://schemas.microsoft.com/office/powerpoint/2010/main" val="6835389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Описание бага пула объектов: торт застревал в пушке.</a:t>
            </a:r>
          </a:p>
        </p:txBody>
      </p:sp>
      <p:sp>
        <p:nvSpPr>
          <p:cNvPr id="4" name="Номер слайда 3"/>
          <p:cNvSpPr>
            <a:spLocks noGrp="1"/>
          </p:cNvSpPr>
          <p:nvPr>
            <p:ph type="sldNum" sz="quarter" idx="5"/>
          </p:nvPr>
        </p:nvSpPr>
        <p:spPr/>
        <p:txBody>
          <a:bodyPr/>
          <a:lstStyle/>
          <a:p>
            <a:fld id="{6C748903-8EB5-294E-A216-6B54B0368783}" type="slidenum">
              <a:rPr lang="en-RU" smtClean="0"/>
              <a:t>18</a:t>
            </a:fld>
            <a:endParaRPr lang="en-RU"/>
          </a:p>
        </p:txBody>
      </p:sp>
    </p:spTree>
    <p:extLst>
      <p:ext uri="{BB962C8B-B14F-4D97-AF65-F5344CB8AC3E}">
        <p14:creationId xmlns:p14="http://schemas.microsoft.com/office/powerpoint/2010/main" val="5311385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19</a:t>
            </a:fld>
            <a:endParaRPr lang="en-RU"/>
          </a:p>
        </p:txBody>
      </p:sp>
    </p:spTree>
    <p:extLst>
      <p:ext uri="{BB962C8B-B14F-4D97-AF65-F5344CB8AC3E}">
        <p14:creationId xmlns:p14="http://schemas.microsoft.com/office/powerpoint/2010/main" val="980953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Описание бага появления пятен: иногда пятна не появлялись на персонаже</a:t>
            </a:r>
          </a:p>
        </p:txBody>
      </p:sp>
      <p:sp>
        <p:nvSpPr>
          <p:cNvPr id="4" name="Номер слайда 3"/>
          <p:cNvSpPr>
            <a:spLocks noGrp="1"/>
          </p:cNvSpPr>
          <p:nvPr>
            <p:ph type="sldNum" sz="quarter" idx="5"/>
          </p:nvPr>
        </p:nvSpPr>
        <p:spPr/>
        <p:txBody>
          <a:bodyPr/>
          <a:lstStyle/>
          <a:p>
            <a:fld id="{6C748903-8EB5-294E-A216-6B54B0368783}" type="slidenum">
              <a:rPr lang="en-RU" smtClean="0"/>
              <a:t>20</a:t>
            </a:fld>
            <a:endParaRPr lang="en-RU"/>
          </a:p>
        </p:txBody>
      </p:sp>
    </p:spTree>
    <p:extLst>
      <p:ext uri="{BB962C8B-B14F-4D97-AF65-F5344CB8AC3E}">
        <p14:creationId xmlns:p14="http://schemas.microsoft.com/office/powerpoint/2010/main" val="4399054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21</a:t>
            </a:fld>
            <a:endParaRPr lang="en-RU"/>
          </a:p>
        </p:txBody>
      </p:sp>
    </p:spTree>
    <p:extLst>
      <p:ext uri="{BB962C8B-B14F-4D97-AF65-F5344CB8AC3E}">
        <p14:creationId xmlns:p14="http://schemas.microsoft.com/office/powerpoint/2010/main" val="19397268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22</a:t>
            </a:fld>
            <a:endParaRPr lang="en-RU"/>
          </a:p>
        </p:txBody>
      </p:sp>
    </p:spTree>
    <p:extLst>
      <p:ext uri="{BB962C8B-B14F-4D97-AF65-F5344CB8AC3E}">
        <p14:creationId xmlns:p14="http://schemas.microsoft.com/office/powerpoint/2010/main" val="1953894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kern="1200" dirty="0">
                <a:solidFill>
                  <a:schemeClr val="tx1"/>
                </a:solidFill>
                <a:effectLst/>
                <a:latin typeface="+mn-lt"/>
                <a:ea typeface="+mn-ea"/>
                <a:cs typeface="+mn-cs"/>
              </a:rPr>
              <a:t>Всем известно, что стресс негативно влияет на психическое состояние человека. У людей появляется волнение, раздражительность, апатия, ухудшается самочувствие. Стресс мешает человеку адаптироваться в обществе. Следовательно, проблема стресса является одной из самых актуальных в жизни.</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Последние исследования ученых подтверждают, что видео игры действительно оказывают благотворное влияние на настроение и эмоции человека, снижают стресс и помогают расслабиться. В связи с чем мы решили разработать игру, которая будет предназначена для поднятия настроения человека, снижения стресса и расслабления.</a:t>
            </a:r>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связи с чем мы решили разработать игру, которая будет предназначена для снижения стресса.</a:t>
            </a:r>
          </a:p>
        </p:txBody>
      </p:sp>
      <p:sp>
        <p:nvSpPr>
          <p:cNvPr id="4" name="Номер слайда 3"/>
          <p:cNvSpPr>
            <a:spLocks noGrp="1"/>
          </p:cNvSpPr>
          <p:nvPr>
            <p:ph type="sldNum" sz="quarter" idx="5"/>
          </p:nvPr>
        </p:nvSpPr>
        <p:spPr/>
        <p:txBody>
          <a:bodyPr/>
          <a:lstStyle/>
          <a:p>
            <a:fld id="{6C748903-8EB5-294E-A216-6B54B0368783}" type="slidenum">
              <a:rPr lang="en-RU" smtClean="0"/>
              <a:t>3</a:t>
            </a:fld>
            <a:endParaRPr lang="en-RU"/>
          </a:p>
        </p:txBody>
      </p:sp>
    </p:spTree>
    <p:extLst>
      <p:ext uri="{BB962C8B-B14F-4D97-AF65-F5344CB8AC3E}">
        <p14:creationId xmlns:p14="http://schemas.microsoft.com/office/powerpoint/2010/main" val="3650470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На столбчатой диаграмме видно, что наша игра действительно снижает стресс.</a:t>
            </a:r>
          </a:p>
        </p:txBody>
      </p:sp>
      <p:sp>
        <p:nvSpPr>
          <p:cNvPr id="4" name="Номер слайда 3"/>
          <p:cNvSpPr>
            <a:spLocks noGrp="1"/>
          </p:cNvSpPr>
          <p:nvPr>
            <p:ph type="sldNum" sz="quarter" idx="5"/>
          </p:nvPr>
        </p:nvSpPr>
        <p:spPr/>
        <p:txBody>
          <a:bodyPr/>
          <a:lstStyle/>
          <a:p>
            <a:fld id="{6C748903-8EB5-294E-A216-6B54B0368783}" type="slidenum">
              <a:rPr lang="en-RU" smtClean="0"/>
              <a:t>6</a:t>
            </a:fld>
            <a:endParaRPr lang="en-RU"/>
          </a:p>
        </p:txBody>
      </p:sp>
    </p:spTree>
    <p:extLst>
      <p:ext uri="{BB962C8B-B14F-4D97-AF65-F5344CB8AC3E}">
        <p14:creationId xmlns:p14="http://schemas.microsoft.com/office/powerpoint/2010/main" val="3343866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этой игре есть такой вид оружия, как тортики. Мы поняли, что идея метания тортиками позволит человеку без труда снизить уровень стресса. Мы выявили следующий недостаток данной игры: тортики появлялись непонятно откуда и летели без определенной траектории.</a:t>
            </a:r>
          </a:p>
        </p:txBody>
      </p:sp>
      <p:sp>
        <p:nvSpPr>
          <p:cNvPr id="4" name="Номер слайда 3"/>
          <p:cNvSpPr>
            <a:spLocks noGrp="1"/>
          </p:cNvSpPr>
          <p:nvPr>
            <p:ph type="sldNum" sz="quarter" idx="5"/>
          </p:nvPr>
        </p:nvSpPr>
        <p:spPr/>
        <p:txBody>
          <a:bodyPr/>
          <a:lstStyle/>
          <a:p>
            <a:fld id="{6C748903-8EB5-294E-A216-6B54B0368783}" type="slidenum">
              <a:rPr lang="en-RU" smtClean="0"/>
              <a:t>7</a:t>
            </a:fld>
            <a:endParaRPr lang="en-RU"/>
          </a:p>
        </p:txBody>
      </p:sp>
    </p:spTree>
    <p:extLst>
      <p:ext uri="{BB962C8B-B14F-4D97-AF65-F5344CB8AC3E}">
        <p14:creationId xmlns:p14="http://schemas.microsoft.com/office/powerpoint/2010/main" val="2671064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этой игре нам понравился приятный звук, появляющийся при разравнивании глазури на пироге. Во время того, как мы расслаблялись, размазывая глазурь по торту, появилась навязчивая реклама, которая испортила впечатление от игры. Еще нам не хватило </a:t>
            </a:r>
            <a:r>
              <a:rPr lang="ru-RU" sz="1200" dirty="0" err="1"/>
              <a:t>экшена</a:t>
            </a:r>
            <a:r>
              <a:rPr lang="ru-RU" sz="1200" dirty="0"/>
              <a:t> в игре, например метание торта.</a:t>
            </a:r>
          </a:p>
        </p:txBody>
      </p:sp>
      <p:sp>
        <p:nvSpPr>
          <p:cNvPr id="4" name="Номер слайда 3"/>
          <p:cNvSpPr>
            <a:spLocks noGrp="1"/>
          </p:cNvSpPr>
          <p:nvPr>
            <p:ph type="sldNum" sz="quarter" idx="5"/>
          </p:nvPr>
        </p:nvSpPr>
        <p:spPr/>
        <p:txBody>
          <a:bodyPr/>
          <a:lstStyle/>
          <a:p>
            <a:fld id="{6C748903-8EB5-294E-A216-6B54B0368783}" type="slidenum">
              <a:rPr lang="en-RU" smtClean="0"/>
              <a:t>8</a:t>
            </a:fld>
            <a:endParaRPr lang="en-RU"/>
          </a:p>
        </p:txBody>
      </p:sp>
    </p:spTree>
    <p:extLst>
      <p:ext uri="{BB962C8B-B14F-4D97-AF65-F5344CB8AC3E}">
        <p14:creationId xmlns:p14="http://schemas.microsoft.com/office/powerpoint/2010/main" val="93944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9</a:t>
            </a:fld>
            <a:endParaRPr lang="en-RU"/>
          </a:p>
        </p:txBody>
      </p:sp>
    </p:spTree>
    <p:extLst>
      <p:ext uri="{BB962C8B-B14F-4D97-AF65-F5344CB8AC3E}">
        <p14:creationId xmlns:p14="http://schemas.microsoft.com/office/powerpoint/2010/main" val="1315310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10</a:t>
            </a:fld>
            <a:endParaRPr lang="en-RU"/>
          </a:p>
        </p:txBody>
      </p:sp>
    </p:spTree>
    <p:extLst>
      <p:ext uri="{BB962C8B-B14F-4D97-AF65-F5344CB8AC3E}">
        <p14:creationId xmlns:p14="http://schemas.microsoft.com/office/powerpoint/2010/main" val="20028281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11</a:t>
            </a:fld>
            <a:endParaRPr lang="en-RU"/>
          </a:p>
        </p:txBody>
      </p:sp>
    </p:spTree>
    <p:extLst>
      <p:ext uri="{BB962C8B-B14F-4D97-AF65-F5344CB8AC3E}">
        <p14:creationId xmlns:p14="http://schemas.microsoft.com/office/powerpoint/2010/main" val="1702666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12</a:t>
            </a:fld>
            <a:endParaRPr lang="en-RU"/>
          </a:p>
        </p:txBody>
      </p:sp>
    </p:spTree>
    <p:extLst>
      <p:ext uri="{BB962C8B-B14F-4D97-AF65-F5344CB8AC3E}">
        <p14:creationId xmlns:p14="http://schemas.microsoft.com/office/powerpoint/2010/main" val="22925708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Обложк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28" descr="A blue circle with white text&#10;&#10;Description automatically generated with low confidence">
            <a:extLst>
              <a:ext uri="{FF2B5EF4-FFF2-40B4-BE49-F238E27FC236}">
                <a16:creationId xmlns:a16="http://schemas.microsoft.com/office/drawing/2014/main" id="{BA292C80-0DA8-194A-9A66-279048FA2A54}"/>
              </a:ext>
            </a:extLst>
          </p:cNvPr>
          <p:cNvPicPr>
            <a:picLocks noChangeAspect="1"/>
          </p:cNvPicPr>
          <p:nvPr userDrawn="1"/>
        </p:nvPicPr>
        <p:blipFill>
          <a:blip r:embed="rId3"/>
          <a:stretch>
            <a:fillRect/>
          </a:stretch>
        </p:blipFill>
        <p:spPr>
          <a:xfrm>
            <a:off x="1013859" y="962173"/>
            <a:ext cx="886499" cy="886499"/>
          </a:xfrm>
          <a:prstGeom prst="rect">
            <a:avLst/>
          </a:prstGeom>
        </p:spPr>
      </p:pic>
      <p:cxnSp>
        <p:nvCxnSpPr>
          <p:cNvPr id="11" name="Straight Connector 48">
            <a:extLst>
              <a:ext uri="{FF2B5EF4-FFF2-40B4-BE49-F238E27FC236}">
                <a16:creationId xmlns:a16="http://schemas.microsoft.com/office/drawing/2014/main" id="{313EF906-5BAC-0141-A198-076E155DF9E2}"/>
              </a:ext>
            </a:extLst>
          </p:cNvPr>
          <p:cNvCxnSpPr>
            <a:cxnSpLocks/>
          </p:cNvCxnSpPr>
          <p:nvPr userDrawn="1"/>
        </p:nvCxnSpPr>
        <p:spPr>
          <a:xfrm>
            <a:off x="6090212"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50">
            <a:extLst>
              <a:ext uri="{FF2B5EF4-FFF2-40B4-BE49-F238E27FC236}">
                <a16:creationId xmlns:a16="http://schemas.microsoft.com/office/drawing/2014/main" id="{61206A97-26F2-E646-8775-9928FEF465B5}"/>
              </a:ext>
            </a:extLst>
          </p:cNvPr>
          <p:cNvCxnSpPr>
            <a:cxnSpLocks/>
          </p:cNvCxnSpPr>
          <p:nvPr userDrawn="1"/>
        </p:nvCxnSpPr>
        <p:spPr>
          <a:xfrm>
            <a:off x="8642581"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51">
            <a:extLst>
              <a:ext uri="{FF2B5EF4-FFF2-40B4-BE49-F238E27FC236}">
                <a16:creationId xmlns:a16="http://schemas.microsoft.com/office/drawing/2014/main" id="{28E0E5F6-C1CA-9B41-B1DB-6E4FB509084D}"/>
              </a:ext>
            </a:extLst>
          </p:cNvPr>
          <p:cNvCxnSpPr>
            <a:cxnSpLocks/>
          </p:cNvCxnSpPr>
          <p:nvPr userDrawn="1"/>
        </p:nvCxnSpPr>
        <p:spPr>
          <a:xfrm>
            <a:off x="11179047"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15">
            <a:extLst>
              <a:ext uri="{FF2B5EF4-FFF2-40B4-BE49-F238E27FC236}">
                <a16:creationId xmlns:a16="http://schemas.microsoft.com/office/drawing/2014/main" id="{6007C52F-2E27-E24A-B9DC-AAAB052DBD59}"/>
              </a:ext>
            </a:extLst>
          </p:cNvPr>
          <p:cNvSpPr>
            <a:spLocks noGrp="1"/>
          </p:cNvSpPr>
          <p:nvPr>
            <p:ph type="title" hasCustomPrompt="1"/>
          </p:nvPr>
        </p:nvSpPr>
        <p:spPr>
          <a:xfrm>
            <a:off x="1027967" y="2404670"/>
            <a:ext cx="7634059" cy="1978323"/>
          </a:xfrm>
        </p:spPr>
        <p:txBody>
          <a:bodyPr lIns="0" tIns="0" rIns="0" bIns="0" anchor="t">
            <a:normAutofit/>
          </a:bodyPr>
          <a:lstStyle>
            <a:lvl1pPr>
              <a:lnSpc>
                <a:spcPct val="100000"/>
              </a:lnSpc>
              <a:defRPr sz="4300" b="0" i="0" baseline="0">
                <a:solidFill>
                  <a:srgbClr val="0E2D69"/>
                </a:solidFill>
                <a:latin typeface="HSE Sans" panose="02000000000000000000" pitchFamily="2" charset="0"/>
              </a:defRPr>
            </a:lvl1pPr>
          </a:lstStyle>
          <a:p>
            <a:r>
              <a:rPr lang="ru-RU" sz="4400" dirty="0">
                <a:solidFill>
                  <a:srgbClr val="102D69"/>
                </a:solidFill>
                <a:latin typeface="HSE Sans" panose="02000000000000000000" pitchFamily="2" charset="0"/>
              </a:rPr>
              <a:t>Название презентации</a:t>
            </a:r>
            <a:br>
              <a:rPr lang="ru-RU" sz="4400" dirty="0">
                <a:solidFill>
                  <a:srgbClr val="102D69"/>
                </a:solidFill>
                <a:latin typeface="HSE Sans" panose="02000000000000000000" pitchFamily="2" charset="0"/>
              </a:rPr>
            </a:br>
            <a:r>
              <a:rPr lang="ru-RU" sz="4400" dirty="0">
                <a:solidFill>
                  <a:srgbClr val="102D69"/>
                </a:solidFill>
                <a:latin typeface="HSE Sans" panose="02000000000000000000" pitchFamily="2" charset="0"/>
              </a:rPr>
              <a:t>может быть набрано в две </a:t>
            </a:r>
            <a:br>
              <a:rPr lang="ru-RU" sz="4400" dirty="0">
                <a:solidFill>
                  <a:srgbClr val="102D69"/>
                </a:solidFill>
                <a:latin typeface="HSE Sans" panose="02000000000000000000" pitchFamily="2" charset="0"/>
              </a:rPr>
            </a:br>
            <a:r>
              <a:rPr lang="ru-RU" sz="4400" dirty="0">
                <a:solidFill>
                  <a:srgbClr val="102D69"/>
                </a:solidFill>
                <a:latin typeface="HSE Sans" panose="02000000000000000000" pitchFamily="2" charset="0"/>
              </a:rPr>
              <a:t>или три строки (43 </a:t>
            </a:r>
            <a:r>
              <a:rPr lang="en-GB" sz="4400" dirty="0" err="1">
                <a:solidFill>
                  <a:srgbClr val="102D69"/>
                </a:solidFill>
                <a:latin typeface="HSE Sans" panose="02000000000000000000" pitchFamily="2" charset="0"/>
              </a:rPr>
              <a:t>pt</a:t>
            </a:r>
            <a:r>
              <a:rPr lang="en-GB" sz="4400" dirty="0">
                <a:solidFill>
                  <a:srgbClr val="102D69"/>
                </a:solidFill>
                <a:latin typeface="HSE Sans" panose="02000000000000000000" pitchFamily="2" charset="0"/>
              </a:rPr>
              <a:t>)</a:t>
            </a:r>
            <a:endParaRPr lang="ru-RU" sz="4400" dirty="0">
              <a:solidFill>
                <a:srgbClr val="102D69"/>
              </a:solidFill>
              <a:latin typeface="HSE Sans" panose="02000000000000000000" pitchFamily="2" charset="0"/>
            </a:endParaRPr>
          </a:p>
        </p:txBody>
      </p:sp>
      <p:sp>
        <p:nvSpPr>
          <p:cNvPr id="20" name="Текст 19">
            <a:extLst>
              <a:ext uri="{FF2B5EF4-FFF2-40B4-BE49-F238E27FC236}">
                <a16:creationId xmlns:a16="http://schemas.microsoft.com/office/drawing/2014/main" id="{18109844-C2E7-354F-9C01-8834E4DCE373}"/>
              </a:ext>
            </a:extLst>
          </p:cNvPr>
          <p:cNvSpPr>
            <a:spLocks noGrp="1"/>
          </p:cNvSpPr>
          <p:nvPr>
            <p:ph type="body" sz="quarter" idx="10" hasCustomPrompt="1"/>
          </p:nvPr>
        </p:nvSpPr>
        <p:spPr>
          <a:xfrm>
            <a:off x="2074947" y="1187841"/>
            <a:ext cx="3848717" cy="435163"/>
          </a:xfrm>
        </p:spPr>
        <p:txBody>
          <a:bodyPr lIns="0" tIns="0" rIns="0" bIns="0" anchor="t">
            <a:noAutofit/>
          </a:bodyPr>
          <a:lstStyle>
            <a:lvl1pPr marL="0" indent="0" algn="l">
              <a:lnSpc>
                <a:spcPct val="100000"/>
              </a:lnSpc>
              <a:spcBef>
                <a:spcPts val="0"/>
              </a:spcBef>
              <a:buNone/>
              <a:defRPr sz="1600" b="0" i="0">
                <a:latin typeface="HSE Sans" panose="02000000000000000000" pitchFamily="2" charset="0"/>
              </a:defRPr>
            </a:lvl1pPr>
            <a:lvl2pPr marL="457200" indent="0" algn="l">
              <a:buNone/>
              <a:defRPr sz="1600" b="0" i="0">
                <a:latin typeface="HSE Sans" panose="02000000000000000000" pitchFamily="2" charset="0"/>
              </a:defRPr>
            </a:lvl2pPr>
            <a:lvl3pPr marL="914400" indent="0" algn="l">
              <a:buNone/>
              <a:defRPr sz="1600" b="0" i="0">
                <a:latin typeface="HSE Sans" panose="02000000000000000000" pitchFamily="2" charset="0"/>
              </a:defRPr>
            </a:lvl3pPr>
            <a:lvl4pPr marL="1371600" indent="0" algn="l">
              <a:buNone/>
              <a:defRPr sz="1600" b="0" i="0">
                <a:latin typeface="HSE Sans" panose="02000000000000000000" pitchFamily="2" charset="0"/>
              </a:defRPr>
            </a:lvl4pPr>
            <a:lvl5pPr marL="1828800" indent="0" algn="l">
              <a:buNone/>
              <a:defRPr sz="1600" b="0" i="0">
                <a:latin typeface="HSE Sans" panose="02000000000000000000" pitchFamily="2" charset="0"/>
              </a:defRPr>
            </a:lvl5pPr>
          </a:lstStyle>
          <a:p>
            <a:r>
              <a:rPr lang="ru-RU" dirty="0">
                <a:latin typeface="HSE Sans" panose="02000000000000000000" pitchFamily="2" charset="0"/>
              </a:rPr>
              <a:t>Название факультета</a:t>
            </a:r>
            <a:br>
              <a:rPr lang="ru-RU" dirty="0">
                <a:latin typeface="HSE Sans" panose="02000000000000000000" pitchFamily="2" charset="0"/>
              </a:rPr>
            </a:br>
            <a:r>
              <a:rPr lang="ru-RU" dirty="0">
                <a:latin typeface="HSE Sans" panose="02000000000000000000" pitchFamily="2" charset="0"/>
              </a:rPr>
              <a:t>в две строки</a:t>
            </a:r>
            <a:r>
              <a:rPr lang="en-GB" dirty="0">
                <a:latin typeface="HSE Sans" panose="02000000000000000000" pitchFamily="2" charset="0"/>
              </a:rPr>
              <a:t> (16 </a:t>
            </a:r>
            <a:r>
              <a:rPr lang="en-GB" dirty="0" err="1">
                <a:latin typeface="HSE Sans" panose="02000000000000000000" pitchFamily="2" charset="0"/>
              </a:rPr>
              <a:t>pt</a:t>
            </a:r>
            <a:r>
              <a:rPr lang="en-GB" dirty="0">
                <a:latin typeface="HSE Sans" panose="02000000000000000000" pitchFamily="2" charset="0"/>
              </a:rPr>
              <a:t>)</a:t>
            </a:r>
            <a:endParaRPr lang="ru-RU" dirty="0">
              <a:latin typeface="HSE Sans" panose="02000000000000000000" pitchFamily="2" charset="0"/>
            </a:endParaRPr>
          </a:p>
        </p:txBody>
      </p:sp>
      <p:sp>
        <p:nvSpPr>
          <p:cNvPr id="25" name="Текст 24">
            <a:extLst>
              <a:ext uri="{FF2B5EF4-FFF2-40B4-BE49-F238E27FC236}">
                <a16:creationId xmlns:a16="http://schemas.microsoft.com/office/drawing/2014/main" id="{40A04329-C800-BB42-BFE0-7E3C68848DA7}"/>
              </a:ext>
            </a:extLst>
          </p:cNvPr>
          <p:cNvSpPr>
            <a:spLocks noGrp="1"/>
          </p:cNvSpPr>
          <p:nvPr>
            <p:ph type="body" sz="quarter" idx="11" hasCustomPrompt="1"/>
          </p:nvPr>
        </p:nvSpPr>
        <p:spPr>
          <a:xfrm>
            <a:off x="6259420" y="1173829"/>
            <a:ext cx="2278063" cy="463186"/>
          </a:xfr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1200" dirty="0">
                <a:latin typeface="HSE Sans" panose="02000000000000000000" pitchFamily="2" charset="0"/>
              </a:rPr>
              <a:t>Название подразделения</a:t>
            </a:r>
            <a:br>
              <a:rPr lang="ru-RU" sz="1200" dirty="0">
                <a:latin typeface="HSE Sans" panose="02000000000000000000" pitchFamily="2" charset="0"/>
              </a:rPr>
            </a:br>
            <a:r>
              <a:rPr lang="ru-RU" sz="1200" dirty="0">
                <a:latin typeface="HSE Sans" panose="02000000000000000000" pitchFamily="2" charset="0"/>
              </a:rPr>
              <a:t>в две или три строки</a:t>
            </a:r>
            <a:r>
              <a:rPr lang="en-GB" sz="1200" dirty="0">
                <a:latin typeface="HSE Sans" panose="02000000000000000000" pitchFamily="2" charset="0"/>
              </a:rPr>
              <a:t> (12pt)</a:t>
            </a:r>
            <a:endParaRPr lang="ru-RU" sz="1200" dirty="0">
              <a:latin typeface="HSE Sans" panose="02000000000000000000" pitchFamily="2" charset="0"/>
            </a:endParaRPr>
          </a:p>
        </p:txBody>
      </p:sp>
      <p:sp>
        <p:nvSpPr>
          <p:cNvPr id="27" name="Текст 26">
            <a:extLst>
              <a:ext uri="{FF2B5EF4-FFF2-40B4-BE49-F238E27FC236}">
                <a16:creationId xmlns:a16="http://schemas.microsoft.com/office/drawing/2014/main" id="{98337931-3EC2-F348-99EA-860F4FFDC188}"/>
              </a:ext>
            </a:extLst>
          </p:cNvPr>
          <p:cNvSpPr>
            <a:spLocks noGrp="1"/>
          </p:cNvSpPr>
          <p:nvPr>
            <p:ph type="body" idx="12" hasCustomPrompt="1"/>
          </p:nvPr>
        </p:nvSpPr>
        <p:spPr>
          <a:xfrm>
            <a:off x="8786720" y="1173829"/>
            <a:ext cx="2217738" cy="463186"/>
          </a:xfr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1200" dirty="0">
                <a:latin typeface="HSE Sans" panose="02000000000000000000" pitchFamily="2" charset="0"/>
              </a:rPr>
              <a:t>Москва</a:t>
            </a:r>
            <a:br>
              <a:rPr lang="ru-RU" sz="1200" dirty="0">
                <a:latin typeface="HSE Sans" panose="02000000000000000000" pitchFamily="2" charset="0"/>
              </a:rPr>
            </a:br>
            <a:r>
              <a:rPr lang="ru-RU" sz="1200" dirty="0">
                <a:latin typeface="HSE Sans" panose="02000000000000000000" pitchFamily="2" charset="0"/>
              </a:rPr>
              <a:t>2022</a:t>
            </a:r>
            <a:r>
              <a:rPr lang="en-GB" sz="1200" dirty="0">
                <a:latin typeface="HSE Sans" panose="02000000000000000000" pitchFamily="2" charset="0"/>
              </a:rPr>
              <a:t> (12pt)</a:t>
            </a:r>
            <a:endParaRPr lang="ru-RU" sz="1200" dirty="0">
              <a:latin typeface="HSE Sans" panose="02000000000000000000" pitchFamily="2" charset="0"/>
            </a:endParaRPr>
          </a:p>
        </p:txBody>
      </p:sp>
      <p:sp>
        <p:nvSpPr>
          <p:cNvPr id="29" name="Текст 28">
            <a:extLst>
              <a:ext uri="{FF2B5EF4-FFF2-40B4-BE49-F238E27FC236}">
                <a16:creationId xmlns:a16="http://schemas.microsoft.com/office/drawing/2014/main" id="{EEA7A79B-D410-B44F-BF32-C3EAEFC20A6E}"/>
              </a:ext>
            </a:extLst>
          </p:cNvPr>
          <p:cNvSpPr>
            <a:spLocks noGrp="1"/>
          </p:cNvSpPr>
          <p:nvPr>
            <p:ph type="body" sz="quarter" idx="13" hasCustomPrompt="1"/>
          </p:nvPr>
        </p:nvSpPr>
        <p:spPr>
          <a:xfrm>
            <a:off x="1027967" y="4824914"/>
            <a:ext cx="7625267" cy="652860"/>
          </a:xfrm>
        </p:spPr>
        <p:txBody>
          <a:bodyPr lIns="0" tIns="0" rIns="0" bIns="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6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1600" dirty="0">
                <a:latin typeface="HSE Sans" panose="02000000000000000000" pitchFamily="2" charset="0"/>
              </a:rPr>
              <a:t>Если нужно больше места, то используйте подзаголовок</a:t>
            </a:r>
            <a:r>
              <a:rPr lang="en-GB" sz="1600" dirty="0">
                <a:latin typeface="HSE Sans" panose="02000000000000000000" pitchFamily="2" charset="0"/>
              </a:rPr>
              <a:t> (16 </a:t>
            </a:r>
            <a:r>
              <a:rPr lang="en-GB" sz="1600" dirty="0" err="1">
                <a:latin typeface="HSE Sans" panose="02000000000000000000" pitchFamily="2" charset="0"/>
              </a:rPr>
              <a:t>pt</a:t>
            </a:r>
            <a:r>
              <a:rPr lang="en-GB" sz="1600" dirty="0">
                <a:latin typeface="HSE Sans" panose="02000000000000000000" pitchFamily="2" charset="0"/>
              </a:rPr>
              <a:t>)</a:t>
            </a:r>
            <a:endParaRPr lang="ru-RU" sz="1600" dirty="0">
              <a:latin typeface="HSE Sans" panose="02000000000000000000" pitchFamily="2" charset="0"/>
            </a:endParaRPr>
          </a:p>
        </p:txBody>
      </p:sp>
    </p:spTree>
    <p:extLst>
      <p:ext uri="{BB962C8B-B14F-4D97-AF65-F5344CB8AC3E}">
        <p14:creationId xmlns:p14="http://schemas.microsoft.com/office/powerpoint/2010/main" val="418289591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цве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328428E-0D3D-6E4B-BAC0-3F63BAF7DB7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86CF47C6-D972-9E44-A717-6848F348939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412FEF63-77C0-7C4A-B9BE-4BC0EEEEB78C}"/>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C4F550E9-E979-284D-B65F-44E092DD9D0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A39D099-B515-F343-BF7A-A95468DA3860}"/>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396B1F99-9711-C64F-A7C9-4F1D89E7F11D}"/>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9C21DFE9-C3B2-C54E-9275-7776355F7360}"/>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5A73F99D-6D58-724E-ADB3-150D9B24F8CB}"/>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6" name="Текст 39">
            <a:extLst>
              <a:ext uri="{FF2B5EF4-FFF2-40B4-BE49-F238E27FC236}">
                <a16:creationId xmlns:a16="http://schemas.microsoft.com/office/drawing/2014/main" id="{7E89E360-BE39-5041-BAD6-C7B708340AA2}"/>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9" name="Заголовок 31">
            <a:extLst>
              <a:ext uri="{FF2B5EF4-FFF2-40B4-BE49-F238E27FC236}">
                <a16:creationId xmlns:a16="http://schemas.microsoft.com/office/drawing/2014/main" id="{1C20890C-BC1C-0745-9AF3-46700BA27C4A}"/>
              </a:ext>
            </a:extLst>
          </p:cNvPr>
          <p:cNvSpPr>
            <a:spLocks noGrp="1"/>
          </p:cNvSpPr>
          <p:nvPr>
            <p:ph type="title" hasCustomPrompt="1"/>
          </p:nvPr>
        </p:nvSpPr>
        <p:spPr>
          <a:xfrm>
            <a:off x="585899" y="1447790"/>
            <a:ext cx="4322530"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Дополнительная </a:t>
            </a:r>
            <a:br>
              <a:rPr lang="ru-RU" sz="2400" dirty="0">
                <a:solidFill>
                  <a:srgbClr val="102D69"/>
                </a:solidFill>
                <a:latin typeface="HSE Sans" panose="02000000000000000000" pitchFamily="2" charset="0"/>
              </a:rPr>
            </a:br>
            <a:r>
              <a:rPr lang="ru-RU" sz="2400" dirty="0">
                <a:solidFill>
                  <a:srgbClr val="102D69"/>
                </a:solidFill>
                <a:latin typeface="HSE Sans" panose="02000000000000000000" pitchFamily="2" charset="0"/>
              </a:rPr>
              <a:t>цветовая гамма</a:t>
            </a:r>
          </a:p>
        </p:txBody>
      </p:sp>
      <p:sp>
        <p:nvSpPr>
          <p:cNvPr id="20" name="Текст 35">
            <a:extLst>
              <a:ext uri="{FF2B5EF4-FFF2-40B4-BE49-F238E27FC236}">
                <a16:creationId xmlns:a16="http://schemas.microsoft.com/office/drawing/2014/main" id="{CA2589F7-4500-024F-8E07-D726629A599C}"/>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Для оформления графиков, таблиц, диаграмм могут потребоваться дополнительные цвета и вы совершенно правы, задавая вопрос, какие цвета использовать и где их взять. Мы предлагаем использовать палитру цветов Вышки для этих целей.</a:t>
            </a:r>
          </a:p>
        </p:txBody>
      </p:sp>
      <p:sp>
        <p:nvSpPr>
          <p:cNvPr id="21" name="Oval 5">
            <a:extLst>
              <a:ext uri="{FF2B5EF4-FFF2-40B4-BE49-F238E27FC236}">
                <a16:creationId xmlns:a16="http://schemas.microsoft.com/office/drawing/2014/main" id="{D2CA403A-98E7-6C42-8F44-30AB6622C802}"/>
              </a:ext>
            </a:extLst>
          </p:cNvPr>
          <p:cNvSpPr/>
          <p:nvPr userDrawn="1"/>
        </p:nvSpPr>
        <p:spPr>
          <a:xfrm>
            <a:off x="5392982" y="1447790"/>
            <a:ext cx="830997" cy="830997"/>
          </a:xfrm>
          <a:prstGeom prst="ellipse">
            <a:avLst/>
          </a:prstGeom>
          <a:solidFill>
            <a:srgbClr val="0E2D69"/>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2" name="Oval 20">
            <a:extLst>
              <a:ext uri="{FF2B5EF4-FFF2-40B4-BE49-F238E27FC236}">
                <a16:creationId xmlns:a16="http://schemas.microsoft.com/office/drawing/2014/main" id="{42ABAA5D-E7AB-6E48-9D43-A48178C9BDD4}"/>
              </a:ext>
            </a:extLst>
          </p:cNvPr>
          <p:cNvSpPr/>
          <p:nvPr userDrawn="1"/>
        </p:nvSpPr>
        <p:spPr>
          <a:xfrm>
            <a:off x="6742925" y="1447790"/>
            <a:ext cx="830997" cy="830997"/>
          </a:xfrm>
          <a:prstGeom prst="ellipse">
            <a:avLst/>
          </a:prstGeom>
          <a:solidFill>
            <a:srgbClr val="234A9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3" name="Oval 22">
            <a:extLst>
              <a:ext uri="{FF2B5EF4-FFF2-40B4-BE49-F238E27FC236}">
                <a16:creationId xmlns:a16="http://schemas.microsoft.com/office/drawing/2014/main" id="{209F185A-8F67-9C42-A7C5-87E483F4FC19}"/>
              </a:ext>
            </a:extLst>
          </p:cNvPr>
          <p:cNvSpPr/>
          <p:nvPr userDrawn="1"/>
        </p:nvSpPr>
        <p:spPr>
          <a:xfrm>
            <a:off x="8092868" y="1447790"/>
            <a:ext cx="830997" cy="830997"/>
          </a:xfrm>
          <a:prstGeom prst="ellipse">
            <a:avLst/>
          </a:prstGeom>
          <a:solidFill>
            <a:srgbClr val="11A0D7"/>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4" name="Oval 23">
            <a:extLst>
              <a:ext uri="{FF2B5EF4-FFF2-40B4-BE49-F238E27FC236}">
                <a16:creationId xmlns:a16="http://schemas.microsoft.com/office/drawing/2014/main" id="{279AE0F6-4E37-6C4D-AF45-824EEE489A15}"/>
              </a:ext>
            </a:extLst>
          </p:cNvPr>
          <p:cNvSpPr/>
          <p:nvPr userDrawn="1"/>
        </p:nvSpPr>
        <p:spPr>
          <a:xfrm>
            <a:off x="9442811" y="1447790"/>
            <a:ext cx="830997" cy="830997"/>
          </a:xfrm>
          <a:prstGeom prst="ellipse">
            <a:avLst/>
          </a:prstGeom>
          <a:solidFill>
            <a:srgbClr val="029C6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5" name="Oval 26">
            <a:extLst>
              <a:ext uri="{FF2B5EF4-FFF2-40B4-BE49-F238E27FC236}">
                <a16:creationId xmlns:a16="http://schemas.microsoft.com/office/drawing/2014/main" id="{330C0EA4-7FD1-CE4D-AC95-8C484C5AC790}"/>
              </a:ext>
            </a:extLst>
          </p:cNvPr>
          <p:cNvSpPr/>
          <p:nvPr userDrawn="1"/>
        </p:nvSpPr>
        <p:spPr>
          <a:xfrm>
            <a:off x="10792754" y="1447790"/>
            <a:ext cx="830997" cy="830997"/>
          </a:xfrm>
          <a:prstGeom prst="ellipse">
            <a:avLst/>
          </a:prstGeom>
          <a:solidFill>
            <a:srgbClr val="EB681F"/>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6" name="Oval 29">
            <a:extLst>
              <a:ext uri="{FF2B5EF4-FFF2-40B4-BE49-F238E27FC236}">
                <a16:creationId xmlns:a16="http://schemas.microsoft.com/office/drawing/2014/main" id="{4C53CF3D-7EFB-DF4F-8EA6-5644574E9AFB}"/>
              </a:ext>
            </a:extLst>
          </p:cNvPr>
          <p:cNvSpPr/>
          <p:nvPr userDrawn="1"/>
        </p:nvSpPr>
        <p:spPr>
          <a:xfrm>
            <a:off x="5392982" y="2708699"/>
            <a:ext cx="830997" cy="830997"/>
          </a:xfrm>
          <a:prstGeom prst="ellipse">
            <a:avLst/>
          </a:prstGeom>
          <a:solidFill>
            <a:srgbClr val="7D4EB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7" name="Oval 33">
            <a:extLst>
              <a:ext uri="{FF2B5EF4-FFF2-40B4-BE49-F238E27FC236}">
                <a16:creationId xmlns:a16="http://schemas.microsoft.com/office/drawing/2014/main" id="{B42CE88A-E9A3-2A4E-BD50-EB37311F39EC}"/>
              </a:ext>
            </a:extLst>
          </p:cNvPr>
          <p:cNvSpPr/>
          <p:nvPr userDrawn="1"/>
        </p:nvSpPr>
        <p:spPr>
          <a:xfrm>
            <a:off x="6742925" y="2708699"/>
            <a:ext cx="830997" cy="830997"/>
          </a:xfrm>
          <a:prstGeom prst="ellipse">
            <a:avLst/>
          </a:prstGeom>
          <a:solidFill>
            <a:srgbClr val="E61F3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8" name="Oval 34">
            <a:extLst>
              <a:ext uri="{FF2B5EF4-FFF2-40B4-BE49-F238E27FC236}">
                <a16:creationId xmlns:a16="http://schemas.microsoft.com/office/drawing/2014/main" id="{B699EFDF-DB9D-3C4F-9D1F-461508017BDA}"/>
              </a:ext>
            </a:extLst>
          </p:cNvPr>
          <p:cNvSpPr/>
          <p:nvPr userDrawn="1"/>
        </p:nvSpPr>
        <p:spPr>
          <a:xfrm>
            <a:off x="8092868" y="2708699"/>
            <a:ext cx="830997" cy="830997"/>
          </a:xfrm>
          <a:prstGeom prst="ellipse">
            <a:avLst/>
          </a:prstGeom>
          <a:solidFill>
            <a:srgbClr val="FBBA0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9" name="Oval 35">
            <a:extLst>
              <a:ext uri="{FF2B5EF4-FFF2-40B4-BE49-F238E27FC236}">
                <a16:creationId xmlns:a16="http://schemas.microsoft.com/office/drawing/2014/main" id="{5DF3131C-EEA1-5446-B567-C9DA0A2A1AFF}"/>
              </a:ext>
            </a:extLst>
          </p:cNvPr>
          <p:cNvSpPr/>
          <p:nvPr userDrawn="1"/>
        </p:nvSpPr>
        <p:spPr>
          <a:xfrm>
            <a:off x="9442811" y="2708699"/>
            <a:ext cx="830997" cy="830997"/>
          </a:xfrm>
          <a:prstGeom prst="ellipse">
            <a:avLst/>
          </a:prstGeom>
          <a:solidFill>
            <a:srgbClr val="7DA0D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0" name="Oval 36">
            <a:extLst>
              <a:ext uri="{FF2B5EF4-FFF2-40B4-BE49-F238E27FC236}">
                <a16:creationId xmlns:a16="http://schemas.microsoft.com/office/drawing/2014/main" id="{6D03B317-B61D-2945-8C0A-A6EBD87ACD07}"/>
              </a:ext>
            </a:extLst>
          </p:cNvPr>
          <p:cNvSpPr/>
          <p:nvPr userDrawn="1"/>
        </p:nvSpPr>
        <p:spPr>
          <a:xfrm>
            <a:off x="10792754" y="2708699"/>
            <a:ext cx="830997" cy="830997"/>
          </a:xfrm>
          <a:prstGeom prst="ellipse">
            <a:avLst/>
          </a:prstGeom>
          <a:solidFill>
            <a:srgbClr val="47A0A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1" name="Oval 37">
            <a:extLst>
              <a:ext uri="{FF2B5EF4-FFF2-40B4-BE49-F238E27FC236}">
                <a16:creationId xmlns:a16="http://schemas.microsoft.com/office/drawing/2014/main" id="{9C0266F1-C0B7-624A-A873-5F2C8801E766}"/>
              </a:ext>
            </a:extLst>
          </p:cNvPr>
          <p:cNvSpPr/>
          <p:nvPr userDrawn="1"/>
        </p:nvSpPr>
        <p:spPr>
          <a:xfrm>
            <a:off x="5392982" y="3969609"/>
            <a:ext cx="830997" cy="830997"/>
          </a:xfrm>
          <a:prstGeom prst="ellipse">
            <a:avLst/>
          </a:prstGeom>
          <a:solidFill>
            <a:srgbClr val="EB8C3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2" name="Oval 38">
            <a:extLst>
              <a:ext uri="{FF2B5EF4-FFF2-40B4-BE49-F238E27FC236}">
                <a16:creationId xmlns:a16="http://schemas.microsoft.com/office/drawing/2014/main" id="{30C0C10E-388C-9843-8270-19D471BD3756}"/>
              </a:ext>
            </a:extLst>
          </p:cNvPr>
          <p:cNvSpPr/>
          <p:nvPr userDrawn="1"/>
        </p:nvSpPr>
        <p:spPr>
          <a:xfrm>
            <a:off x="6742925" y="3969609"/>
            <a:ext cx="830997" cy="830997"/>
          </a:xfrm>
          <a:prstGeom prst="ellipse">
            <a:avLst/>
          </a:prstGeom>
          <a:solidFill>
            <a:srgbClr val="96628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3" name="Oval 39">
            <a:extLst>
              <a:ext uri="{FF2B5EF4-FFF2-40B4-BE49-F238E27FC236}">
                <a16:creationId xmlns:a16="http://schemas.microsoft.com/office/drawing/2014/main" id="{87047EA3-79D2-8644-A568-E64AA1D7D370}"/>
              </a:ext>
            </a:extLst>
          </p:cNvPr>
          <p:cNvSpPr/>
          <p:nvPr userDrawn="1"/>
        </p:nvSpPr>
        <p:spPr>
          <a:xfrm>
            <a:off x="8092868" y="3969609"/>
            <a:ext cx="830997" cy="830997"/>
          </a:xfrm>
          <a:prstGeom prst="ellipse">
            <a:avLst/>
          </a:prstGeom>
          <a:solidFill>
            <a:srgbClr val="CD5A5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4" name="Oval 40">
            <a:extLst>
              <a:ext uri="{FF2B5EF4-FFF2-40B4-BE49-F238E27FC236}">
                <a16:creationId xmlns:a16="http://schemas.microsoft.com/office/drawing/2014/main" id="{7F5D1C6B-4E6B-0346-A5DC-C511DB14EFD6}"/>
              </a:ext>
            </a:extLst>
          </p:cNvPr>
          <p:cNvSpPr/>
          <p:nvPr userDrawn="1"/>
        </p:nvSpPr>
        <p:spPr>
          <a:xfrm>
            <a:off x="9442811" y="3969609"/>
            <a:ext cx="830997" cy="830997"/>
          </a:xfrm>
          <a:prstGeom prst="ellipse">
            <a:avLst/>
          </a:prstGeom>
          <a:solidFill>
            <a:srgbClr val="FFD746"/>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5" name="Oval 41">
            <a:extLst>
              <a:ext uri="{FF2B5EF4-FFF2-40B4-BE49-F238E27FC236}">
                <a16:creationId xmlns:a16="http://schemas.microsoft.com/office/drawing/2014/main" id="{EB421DBA-35DE-2C4F-A89E-27F0998EF4E8}"/>
              </a:ext>
            </a:extLst>
          </p:cNvPr>
          <p:cNvSpPr/>
          <p:nvPr userDrawn="1"/>
        </p:nvSpPr>
        <p:spPr>
          <a:xfrm>
            <a:off x="10792754" y="3969609"/>
            <a:ext cx="830997" cy="830997"/>
          </a:xfrm>
          <a:prstGeom prst="ellipse">
            <a:avLst/>
          </a:prstGeom>
          <a:solidFill>
            <a:srgbClr val="CDDDF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6" name="Oval 42">
            <a:extLst>
              <a:ext uri="{FF2B5EF4-FFF2-40B4-BE49-F238E27FC236}">
                <a16:creationId xmlns:a16="http://schemas.microsoft.com/office/drawing/2014/main" id="{081BD842-A9A1-5B44-81ED-A97BA390032B}"/>
              </a:ext>
            </a:extLst>
          </p:cNvPr>
          <p:cNvSpPr/>
          <p:nvPr userDrawn="1"/>
        </p:nvSpPr>
        <p:spPr>
          <a:xfrm>
            <a:off x="5392982" y="5249769"/>
            <a:ext cx="830997" cy="830997"/>
          </a:xfrm>
          <a:prstGeom prst="ellipse">
            <a:avLst/>
          </a:prstGeom>
          <a:solidFill>
            <a:srgbClr val="D7EBB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7" name="Oval 43">
            <a:extLst>
              <a:ext uri="{FF2B5EF4-FFF2-40B4-BE49-F238E27FC236}">
                <a16:creationId xmlns:a16="http://schemas.microsoft.com/office/drawing/2014/main" id="{036EE7D2-A33A-434C-B272-C82E2CDD4D4D}"/>
              </a:ext>
            </a:extLst>
          </p:cNvPr>
          <p:cNvSpPr/>
          <p:nvPr userDrawn="1"/>
        </p:nvSpPr>
        <p:spPr>
          <a:xfrm>
            <a:off x="6742925" y="5249769"/>
            <a:ext cx="830997" cy="830997"/>
          </a:xfrm>
          <a:prstGeom prst="ellipse">
            <a:avLst/>
          </a:prstGeom>
          <a:solidFill>
            <a:srgbClr val="FFDC9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8" name="Oval 44">
            <a:extLst>
              <a:ext uri="{FF2B5EF4-FFF2-40B4-BE49-F238E27FC236}">
                <a16:creationId xmlns:a16="http://schemas.microsoft.com/office/drawing/2014/main" id="{7DD65DA4-F076-C242-813E-8C17DCABCCFB}"/>
              </a:ext>
            </a:extLst>
          </p:cNvPr>
          <p:cNvSpPr/>
          <p:nvPr userDrawn="1"/>
        </p:nvSpPr>
        <p:spPr>
          <a:xfrm>
            <a:off x="8092868" y="5249769"/>
            <a:ext cx="830997" cy="830997"/>
          </a:xfrm>
          <a:prstGeom prst="ellipse">
            <a:avLst/>
          </a:prstGeom>
          <a:solidFill>
            <a:srgbClr val="D7C3F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9" name="Oval 45">
            <a:extLst>
              <a:ext uri="{FF2B5EF4-FFF2-40B4-BE49-F238E27FC236}">
                <a16:creationId xmlns:a16="http://schemas.microsoft.com/office/drawing/2014/main" id="{8A44D99D-BF66-2848-B460-F59D8ECF5690}"/>
              </a:ext>
            </a:extLst>
          </p:cNvPr>
          <p:cNvSpPr/>
          <p:nvPr userDrawn="1"/>
        </p:nvSpPr>
        <p:spPr>
          <a:xfrm>
            <a:off x="9442811" y="5249769"/>
            <a:ext cx="830997" cy="830997"/>
          </a:xfrm>
          <a:prstGeom prst="ellipse">
            <a:avLst/>
          </a:prstGeom>
          <a:solidFill>
            <a:srgbClr val="F6C3C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40" name="Oval 46">
            <a:extLst>
              <a:ext uri="{FF2B5EF4-FFF2-40B4-BE49-F238E27FC236}">
                <a16:creationId xmlns:a16="http://schemas.microsoft.com/office/drawing/2014/main" id="{9B130CEB-3D74-B647-BA6B-32F7D70FD354}"/>
              </a:ext>
            </a:extLst>
          </p:cNvPr>
          <p:cNvSpPr/>
          <p:nvPr userDrawn="1"/>
        </p:nvSpPr>
        <p:spPr>
          <a:xfrm>
            <a:off x="10792754" y="5249769"/>
            <a:ext cx="830997" cy="830997"/>
          </a:xfrm>
          <a:prstGeom prst="ellipse">
            <a:avLst/>
          </a:prstGeom>
          <a:solidFill>
            <a:srgbClr val="FFF07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Tree>
    <p:extLst>
      <p:ext uri="{BB962C8B-B14F-4D97-AF65-F5344CB8AC3E}">
        <p14:creationId xmlns:p14="http://schemas.microsoft.com/office/powerpoint/2010/main" val="3867054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чистый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A7FA04E4-3213-8F41-B068-4DC28144142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938052A0-3DF0-DC47-B7E0-C20EF981C230}"/>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8C6147F0-3CA1-264C-B2B2-F88597196943}"/>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2CDF50E-4D58-AF4A-ABFD-140AF88B3681}"/>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2171D1-2A5B-7A4A-9760-17CCE51B980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3C71A0C3-CD3E-0748-98E5-6B2507CAB296}"/>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4" name="Текст 37">
            <a:extLst>
              <a:ext uri="{FF2B5EF4-FFF2-40B4-BE49-F238E27FC236}">
                <a16:creationId xmlns:a16="http://schemas.microsoft.com/office/drawing/2014/main" id="{9856D01B-EC9A-6047-B7FB-D47084AB3F50}"/>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83E23342-AC91-354A-9A28-A14FF7BADCD2}"/>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9">
            <a:extLst>
              <a:ext uri="{FF2B5EF4-FFF2-40B4-BE49-F238E27FC236}">
                <a16:creationId xmlns:a16="http://schemas.microsoft.com/office/drawing/2014/main" id="{BB1CCE68-8F57-1A41-BC43-633D2EFC801E}"/>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Tree>
    <p:extLst>
      <p:ext uri="{BB962C8B-B14F-4D97-AF65-F5344CB8AC3E}">
        <p14:creationId xmlns:p14="http://schemas.microsoft.com/office/powerpoint/2010/main" val="319520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чисты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064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Текст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4" descr="Icon&#10;&#10;Description automatically generated">
            <a:extLst>
              <a:ext uri="{FF2B5EF4-FFF2-40B4-BE49-F238E27FC236}">
                <a16:creationId xmlns:a16="http://schemas.microsoft.com/office/drawing/2014/main" id="{4A1436AC-5F96-2A4F-BFC7-B3442083EBE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11" name="Straight Connector 19">
            <a:extLst>
              <a:ext uri="{FF2B5EF4-FFF2-40B4-BE49-F238E27FC236}">
                <a16:creationId xmlns:a16="http://schemas.microsoft.com/office/drawing/2014/main" id="{067DD2ED-246D-7D41-B51F-FED98BF873F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21">
            <a:extLst>
              <a:ext uri="{FF2B5EF4-FFF2-40B4-BE49-F238E27FC236}">
                <a16:creationId xmlns:a16="http://schemas.microsoft.com/office/drawing/2014/main" id="{68E8C250-D449-A743-8975-B5BFB04D9744}"/>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25">
            <a:extLst>
              <a:ext uri="{FF2B5EF4-FFF2-40B4-BE49-F238E27FC236}">
                <a16:creationId xmlns:a16="http://schemas.microsoft.com/office/drawing/2014/main" id="{DD1C71CA-B883-AF42-959D-BCA5690AAA4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4D3A12E-0E10-C441-81D2-C3C1EB6A053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9" name="Straight Connector 59">
            <a:extLst>
              <a:ext uri="{FF2B5EF4-FFF2-40B4-BE49-F238E27FC236}">
                <a16:creationId xmlns:a16="http://schemas.microsoft.com/office/drawing/2014/main" id="{3447008E-4F3B-FC4E-B96D-3927FAE1ED1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4" name="Рисунок 23">
            <a:extLst>
              <a:ext uri="{FF2B5EF4-FFF2-40B4-BE49-F238E27FC236}">
                <a16:creationId xmlns:a16="http://schemas.microsoft.com/office/drawing/2014/main" id="{61115A7A-23E5-E442-9551-F72F1CDA57B9}"/>
              </a:ext>
            </a:extLst>
          </p:cNvPr>
          <p:cNvSpPr>
            <a:spLocks noGrp="1"/>
          </p:cNvSpPr>
          <p:nvPr>
            <p:ph type="pic" sz="quarter" idx="10" hasCustomPrompt="1"/>
          </p:nvPr>
        </p:nvSpPr>
        <p:spPr>
          <a:xfrm>
            <a:off x="6684653" y="1447790"/>
            <a:ext cx="4325167" cy="4325107"/>
          </a:xfrm>
          <a:solidFill>
            <a:srgbClr val="D9D9D9"/>
          </a:solidFill>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a:solidFill>
                  <a:schemeClr val="bg2">
                    <a:lumMod val="10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2800" dirty="0">
                <a:solidFill>
                  <a:schemeClr val="tx1"/>
                </a:solidFill>
                <a:latin typeface="HSE Sans" panose="02000000000000000000" pitchFamily="2" charset="0"/>
              </a:rPr>
              <a:t>Чтобы слайд не выглядел пустым, сюда можно поставить иллюстрацию или фотографию</a:t>
            </a:r>
            <a:endParaRPr lang="en-RU" sz="2800">
              <a:solidFill>
                <a:schemeClr val="tx1"/>
              </a:solidFill>
              <a:latin typeface="HSE Sans" panose="02000000000000000000" pitchFamily="2" charset="0"/>
            </a:endParaRPr>
          </a:p>
        </p:txBody>
      </p:sp>
      <p:sp>
        <p:nvSpPr>
          <p:cNvPr id="32" name="Заголовок 31">
            <a:extLst>
              <a:ext uri="{FF2B5EF4-FFF2-40B4-BE49-F238E27FC236}">
                <a16:creationId xmlns:a16="http://schemas.microsoft.com/office/drawing/2014/main" id="{9ED7AA97-D972-DF4F-B662-A65F2A544CC5}"/>
              </a:ext>
            </a:extLst>
          </p:cNvPr>
          <p:cNvSpPr>
            <a:spLocks noGrp="1"/>
          </p:cNvSpPr>
          <p:nvPr>
            <p:ph type="title" hasCustomPrompt="1"/>
          </p:nvPr>
        </p:nvSpPr>
        <p:spPr>
          <a:xfrm>
            <a:off x="585898" y="1447790"/>
            <a:ext cx="5245560"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a:t>
            </a:r>
            <a:br>
              <a:rPr lang="ru-RU" sz="2400" dirty="0">
                <a:solidFill>
                  <a:srgbClr val="102D69"/>
                </a:solidFill>
                <a:latin typeface="HSE Sans" panose="02000000000000000000" pitchFamily="2" charset="0"/>
              </a:rPr>
            </a:br>
            <a:r>
              <a:rPr lang="ru-RU" sz="2400" dirty="0">
                <a:solidFill>
                  <a:srgbClr val="102D69"/>
                </a:solidFill>
                <a:latin typeface="HSE Sans" panose="02000000000000000000" pitchFamily="2" charset="0"/>
              </a:rPr>
              <a:t>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36" name="Текст 35">
            <a:extLst>
              <a:ext uri="{FF2B5EF4-FFF2-40B4-BE49-F238E27FC236}">
                <a16:creationId xmlns:a16="http://schemas.microsoft.com/office/drawing/2014/main" id="{69E35E54-2B19-7441-876F-1C6A84F4F156}"/>
              </a:ext>
            </a:extLst>
          </p:cNvPr>
          <p:cNvSpPr>
            <a:spLocks noGrp="1"/>
          </p:cNvSpPr>
          <p:nvPr>
            <p:ph type="body" sz="quarter" idx="12" hasCustomPrompt="1"/>
          </p:nvPr>
        </p:nvSpPr>
        <p:spPr>
          <a:xfrm>
            <a:off x="585897" y="2379663"/>
            <a:ext cx="5245561" cy="3393234"/>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lvl="0"/>
            <a:r>
              <a:rPr lang="ru-RU" dirty="0"/>
              <a:t>Небольшие куски текста (13</a:t>
            </a:r>
            <a:r>
              <a:rPr lang="en-US" dirty="0" err="1"/>
              <a:t>pt</a:t>
            </a:r>
            <a:r>
              <a:rPr lang="en-US" dirty="0"/>
              <a:t>) </a:t>
            </a:r>
            <a:r>
              <a:rPr lang="ru-RU" dirty="0"/>
              <a:t>можно набирать в одну колонку, но не делайте колонку на всю ширину экрана.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у вас есть свободное пространство и вы считаете, что текст одинок и ему нужна компания, то поставьте рядом небольшое изображение, которое иллюстрирует ваш текст или дополняет его.</a:t>
            </a:r>
          </a:p>
        </p:txBody>
      </p:sp>
      <p:sp>
        <p:nvSpPr>
          <p:cNvPr id="38" name="Текст 37">
            <a:extLst>
              <a:ext uri="{FF2B5EF4-FFF2-40B4-BE49-F238E27FC236}">
                <a16:creationId xmlns:a16="http://schemas.microsoft.com/office/drawing/2014/main" id="{7FB4A275-856E-364D-8AA4-2071AADC6AAA}"/>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40" name="Текст 39">
            <a:extLst>
              <a:ext uri="{FF2B5EF4-FFF2-40B4-BE49-F238E27FC236}">
                <a16:creationId xmlns:a16="http://schemas.microsoft.com/office/drawing/2014/main" id="{58FBA0EA-8BE0-A643-B258-4E5C34467172}"/>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41" name="Текст 39">
            <a:extLst>
              <a:ext uri="{FF2B5EF4-FFF2-40B4-BE49-F238E27FC236}">
                <a16:creationId xmlns:a16="http://schemas.microsoft.com/office/drawing/2014/main" id="{0BEC062F-1BEB-DE4C-B7EE-C552C9D45F13}"/>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Tree>
    <p:extLst>
      <p:ext uri="{BB962C8B-B14F-4D97-AF65-F5344CB8AC3E}">
        <p14:creationId xmlns:p14="http://schemas.microsoft.com/office/powerpoint/2010/main" val="1341287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Текст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FDC66DB8-29BC-5940-A721-40F10021456A}"/>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DE27C859-478F-3648-8A9D-2C85DBDCAC0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58EA1144-CFD8-1D47-B430-7014F576043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96EDC73C-5A3C-014E-8E52-04CAFCA9B20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5E88681-53A8-3B45-B80A-372EDFB53883}"/>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EDA7D8BF-DF37-704F-B77F-7E40752ACE25}"/>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5026DBD8-54A3-1446-9D3B-BA2B38460F1E}"/>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E8AA3569-5054-7D47-AB14-BCFB0440D0A6}"/>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6" name="Заголовок 31">
            <a:extLst>
              <a:ext uri="{FF2B5EF4-FFF2-40B4-BE49-F238E27FC236}">
                <a16:creationId xmlns:a16="http://schemas.microsoft.com/office/drawing/2014/main" id="{76942483-EB13-0A4B-8060-DB65024C294E}"/>
              </a:ext>
            </a:extLst>
          </p:cNvPr>
          <p:cNvSpPr>
            <a:spLocks noGrp="1"/>
          </p:cNvSpPr>
          <p:nvPr>
            <p:ph type="title" hasCustomPrompt="1"/>
          </p:nvPr>
        </p:nvSpPr>
        <p:spPr>
          <a:xfrm>
            <a:off x="585897" y="1447790"/>
            <a:ext cx="11057955"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7" name="Текст 35">
            <a:extLst>
              <a:ext uri="{FF2B5EF4-FFF2-40B4-BE49-F238E27FC236}">
                <a16:creationId xmlns:a16="http://schemas.microsoft.com/office/drawing/2014/main" id="{66FAD63B-F743-0F47-BBE3-D7731766705A}"/>
              </a:ext>
            </a:extLst>
          </p:cNvPr>
          <p:cNvSpPr>
            <a:spLocks noGrp="1"/>
          </p:cNvSpPr>
          <p:nvPr>
            <p:ph type="body" sz="quarter" idx="12" hasCustomPrompt="1"/>
          </p:nvPr>
        </p:nvSpPr>
        <p:spPr>
          <a:xfrm>
            <a:off x="585897" y="2379663"/>
            <a:ext cx="11057971" cy="3745092"/>
          </a:xfrm>
        </p:spPr>
        <p:txBody>
          <a:bodyPr lIns="0" tIns="0" rIns="0" numCol="3" spcCol="252000">
            <a:noAutofit/>
          </a:bodyPr>
          <a:lst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a:pPr>
            <a:r>
              <a:rPr lang="ru-RU" sz="1300" dirty="0">
                <a:latin typeface="HSE Sans" panose="02000000000000000000" pitchFamily="2" charset="0"/>
              </a:rPr>
              <a:t>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a:t>
            </a:r>
          </a:p>
        </p:txBody>
      </p:sp>
      <p:sp>
        <p:nvSpPr>
          <p:cNvPr id="18" name="Текст 39">
            <a:extLst>
              <a:ext uri="{FF2B5EF4-FFF2-40B4-BE49-F238E27FC236}">
                <a16:creationId xmlns:a16="http://schemas.microsoft.com/office/drawing/2014/main" id="{8A048480-30C9-044E-8C2E-0F67398FEE12}"/>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Tree>
    <p:extLst>
      <p:ext uri="{BB962C8B-B14F-4D97-AF65-F5344CB8AC3E}">
        <p14:creationId xmlns:p14="http://schemas.microsoft.com/office/powerpoint/2010/main" val="3527183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Текст_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0E78CA68-7A0C-CF41-9AC6-A547FB9EC3B0}"/>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45DC512A-A23B-B24D-A1F6-6793976867CF}"/>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21F91649-DF0F-5F45-A43B-2CED9ACDD04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3137B760-1A50-1845-B7F2-1EF31C71C72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5ECCF8F-5855-7943-B503-5573887A534D}"/>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FB81B23D-CDD8-E64C-9887-3540F7EE1C4B}"/>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C2D710AE-3CBE-5940-A7EB-F96132E6592D}"/>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FCC5A33D-0A3C-F140-B745-367744A5F308}"/>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5">
            <a:extLst>
              <a:ext uri="{FF2B5EF4-FFF2-40B4-BE49-F238E27FC236}">
                <a16:creationId xmlns:a16="http://schemas.microsoft.com/office/drawing/2014/main" id="{5163BE0A-A745-414A-AF21-D968BD69D2DA}"/>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lvl="0"/>
            <a:r>
              <a:rPr lang="ru-RU" dirty="0"/>
              <a:t>Небольшие куски текста (13</a:t>
            </a:r>
            <a:r>
              <a:rPr lang="en-US" dirty="0" err="1"/>
              <a:t>pt</a:t>
            </a:r>
            <a:r>
              <a:rPr lang="en-US" dirty="0"/>
              <a:t>) </a:t>
            </a:r>
            <a:r>
              <a:rPr lang="ru-RU" dirty="0"/>
              <a:t>можно набирать в одну колонку, но не делайте колонку на всю ширину экрана.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у вас есть свободное пространство и вы считаете, что текст одинок и ему нужна компания, то поставьте рядом небольшое изображение, которое иллюстрирует ваш текст или дополняет его.</a:t>
            </a:r>
          </a:p>
        </p:txBody>
      </p:sp>
      <p:sp>
        <p:nvSpPr>
          <p:cNvPr id="20" name="Текст 35">
            <a:extLst>
              <a:ext uri="{FF2B5EF4-FFF2-40B4-BE49-F238E27FC236}">
                <a16:creationId xmlns:a16="http://schemas.microsoft.com/office/drawing/2014/main" id="{B3D47CF6-5FC1-2346-8894-A7CC39063DE3}"/>
              </a:ext>
            </a:extLst>
          </p:cNvPr>
          <p:cNvSpPr>
            <a:spLocks noGrp="1"/>
          </p:cNvSpPr>
          <p:nvPr>
            <p:ph type="body" sz="quarter" idx="16" hasCustomPrompt="1"/>
          </p:nvPr>
        </p:nvSpPr>
        <p:spPr>
          <a:xfrm>
            <a:off x="585897" y="5183249"/>
            <a:ext cx="3934345" cy="553998"/>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3" name="Текст 22">
            <a:extLst>
              <a:ext uri="{FF2B5EF4-FFF2-40B4-BE49-F238E27FC236}">
                <a16:creationId xmlns:a16="http://schemas.microsoft.com/office/drawing/2014/main" id="{CD14B8F3-89C2-9F45-809E-D1EAF85AC566}"/>
              </a:ext>
            </a:extLst>
          </p:cNvPr>
          <p:cNvSpPr>
            <a:spLocks noGrp="1"/>
          </p:cNvSpPr>
          <p:nvPr>
            <p:ph type="body" sz="quarter" idx="18" hasCustomPrompt="1"/>
          </p:nvPr>
        </p:nvSpPr>
        <p:spPr>
          <a:xfrm>
            <a:off x="6259892" y="2379663"/>
            <a:ext cx="5383968" cy="3451794"/>
          </a:xfr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2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3200" dirty="0">
                <a:solidFill>
                  <a:srgbClr val="102D69"/>
                </a:solidFill>
                <a:latin typeface="HSE Sans" panose="02000000000000000000" pitchFamily="2" charset="0"/>
              </a:rPr>
              <a:t>Небольшую фразу, с важной информацией, можно выделить, набрав ее более крупным кеглем, чем обычный  текст. Делать это часто не рекомендуется.</a:t>
            </a:r>
          </a:p>
          <a:p>
            <a:pPr lvl="0"/>
            <a:endParaRPr lang="ru-RU" dirty="0"/>
          </a:p>
        </p:txBody>
      </p:sp>
      <p:sp>
        <p:nvSpPr>
          <p:cNvPr id="24" name="Текст 39">
            <a:extLst>
              <a:ext uri="{FF2B5EF4-FFF2-40B4-BE49-F238E27FC236}">
                <a16:creationId xmlns:a16="http://schemas.microsoft.com/office/drawing/2014/main" id="{3BE4279A-8109-B244-B721-18F10C696B17}"/>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25" name="Заголовок 31">
            <a:extLst>
              <a:ext uri="{FF2B5EF4-FFF2-40B4-BE49-F238E27FC236}">
                <a16:creationId xmlns:a16="http://schemas.microsoft.com/office/drawing/2014/main" id="{B32DC3D4-97A5-3E4F-A29B-422D5E3129B7}"/>
              </a:ext>
            </a:extLst>
          </p:cNvPr>
          <p:cNvSpPr>
            <a:spLocks noGrp="1"/>
          </p:cNvSpPr>
          <p:nvPr>
            <p:ph type="title" hasCustomPrompt="1"/>
          </p:nvPr>
        </p:nvSpPr>
        <p:spPr>
          <a:xfrm>
            <a:off x="585897" y="1447790"/>
            <a:ext cx="11057955"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Tree>
    <p:extLst>
      <p:ext uri="{BB962C8B-B14F-4D97-AF65-F5344CB8AC3E}">
        <p14:creationId xmlns:p14="http://schemas.microsoft.com/office/powerpoint/2010/main" val="663795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График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E89D752-CAC6-0943-9A3D-4C52DBF50CE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64D89E64-93BB-044D-B3D4-8F2679C5CA4C}"/>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D0C3B169-866D-C645-AF76-00F8C2A97E9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FDDF48AB-D8AE-0E42-A544-8EA5B8744778}"/>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6DF89EC-1E7C-3B40-85F4-6D19A7D29AC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019D6862-BD52-734D-9E19-38C147CA2D2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A9BD5ADD-B3F2-C342-82F7-83683F040D2F}"/>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4F15CBC0-FC8B-744E-95A7-C9863CDC31BD}"/>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6" name="Текст 39">
            <a:extLst>
              <a:ext uri="{FF2B5EF4-FFF2-40B4-BE49-F238E27FC236}">
                <a16:creationId xmlns:a16="http://schemas.microsoft.com/office/drawing/2014/main" id="{BC3B54AA-A0BD-E646-B3B7-C0E724D26D23}"/>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Заголовок 31">
            <a:extLst>
              <a:ext uri="{FF2B5EF4-FFF2-40B4-BE49-F238E27FC236}">
                <a16:creationId xmlns:a16="http://schemas.microsoft.com/office/drawing/2014/main" id="{B3F16318-C9C3-B948-A508-4BC53D0B7716}"/>
              </a:ext>
            </a:extLst>
          </p:cNvPr>
          <p:cNvSpPr>
            <a:spLocks noGrp="1"/>
          </p:cNvSpPr>
          <p:nvPr>
            <p:ph type="title" hasCustomPrompt="1"/>
          </p:nvPr>
        </p:nvSpPr>
        <p:spPr>
          <a:xfrm>
            <a:off x="585899" y="1447790"/>
            <a:ext cx="4322530"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a:t>
            </a:r>
            <a:br>
              <a:rPr lang="ru-RU" sz="2400" dirty="0">
                <a:solidFill>
                  <a:srgbClr val="102D69"/>
                </a:solidFill>
                <a:latin typeface="HSE Sans" panose="02000000000000000000" pitchFamily="2" charset="0"/>
              </a:rPr>
            </a:br>
            <a:r>
              <a:rPr lang="ru-RU" sz="2400" dirty="0">
                <a:solidFill>
                  <a:srgbClr val="102D69"/>
                </a:solidFill>
                <a:latin typeface="HSE Sans" panose="02000000000000000000" pitchFamily="2" charset="0"/>
              </a:rPr>
              <a:t>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8" name="Текст 35">
            <a:extLst>
              <a:ext uri="{FF2B5EF4-FFF2-40B4-BE49-F238E27FC236}">
                <a16:creationId xmlns:a16="http://schemas.microsoft.com/office/drawing/2014/main" id="{23B3E5FB-BBCE-4149-AD9A-8CAB06CC9FCF}"/>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9" name="Текст 35">
            <a:extLst>
              <a:ext uri="{FF2B5EF4-FFF2-40B4-BE49-F238E27FC236}">
                <a16:creationId xmlns:a16="http://schemas.microsoft.com/office/drawing/2014/main" id="{658542D3-7E45-6E46-8039-27C4C43DD617}"/>
              </a:ext>
            </a:extLst>
          </p:cNvPr>
          <p:cNvSpPr>
            <a:spLocks noGrp="1"/>
          </p:cNvSpPr>
          <p:nvPr>
            <p:ph type="body" sz="quarter" idx="16" hasCustomPrompt="1"/>
          </p:nvPr>
        </p:nvSpPr>
        <p:spPr>
          <a:xfrm>
            <a:off x="585897" y="5183249"/>
            <a:ext cx="3934345" cy="553998"/>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57965DCA-4776-7546-97FD-A69317A34CF2}"/>
              </a:ext>
            </a:extLst>
          </p:cNvPr>
          <p:cNvSpPr>
            <a:spLocks noGrp="1"/>
          </p:cNvSpPr>
          <p:nvPr>
            <p:ph type="chart" sz="quarter" idx="10"/>
          </p:nvPr>
        </p:nvSpPr>
        <p:spPr>
          <a:xfrm>
            <a:off x="5272097" y="1447790"/>
            <a:ext cx="6371768" cy="4289457"/>
          </a:xfrm>
        </p:spPr>
        <p:txBody>
          <a:bodyPr/>
          <a:lstStyle/>
          <a:p>
            <a:endParaRPr lang="ru-RU"/>
          </a:p>
        </p:txBody>
      </p:sp>
    </p:spTree>
    <p:extLst>
      <p:ext uri="{BB962C8B-B14F-4D97-AF65-F5344CB8AC3E}">
        <p14:creationId xmlns:p14="http://schemas.microsoft.com/office/powerpoint/2010/main" val="250711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График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11D7C3EB-CCEB-E142-9753-8B2D75A0A80D}"/>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527C9F89-51CC-D243-9351-73AB081DB944}"/>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F09EE119-6C80-E846-95F9-BB3907664128}"/>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C0A681B-44BF-6A46-98D8-483EF13B9114}"/>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5A5D7C-EB12-9D4D-A99A-4B26C81B738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D4C3D74D-BE91-9547-ADCA-ACCE93C1878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4" name="Текст 37">
            <a:extLst>
              <a:ext uri="{FF2B5EF4-FFF2-40B4-BE49-F238E27FC236}">
                <a16:creationId xmlns:a16="http://schemas.microsoft.com/office/drawing/2014/main" id="{3E0AB43B-5E98-6042-A282-C61E0C5A37B9}"/>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7388A8DF-D130-5445-A3F8-F96E1202BA19}"/>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9">
            <a:extLst>
              <a:ext uri="{FF2B5EF4-FFF2-40B4-BE49-F238E27FC236}">
                <a16:creationId xmlns:a16="http://schemas.microsoft.com/office/drawing/2014/main" id="{02CBC466-1703-7541-94E4-AC76F4E6D938}"/>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20" name="Текст 35">
            <a:extLst>
              <a:ext uri="{FF2B5EF4-FFF2-40B4-BE49-F238E27FC236}">
                <a16:creationId xmlns:a16="http://schemas.microsoft.com/office/drawing/2014/main" id="{5812BF3C-1D24-3640-84D2-BFFCA525AE5F}"/>
              </a:ext>
            </a:extLst>
          </p:cNvPr>
          <p:cNvSpPr>
            <a:spLocks noGrp="1"/>
          </p:cNvSpPr>
          <p:nvPr>
            <p:ph type="body" sz="quarter" idx="16" hasCustomPrompt="1"/>
          </p:nvPr>
        </p:nvSpPr>
        <p:spPr>
          <a:xfrm>
            <a:off x="585897" y="5183249"/>
            <a:ext cx="3934345" cy="553998"/>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BCBBDD44-9DC9-F74E-979F-120A7BBD4EE1}"/>
              </a:ext>
            </a:extLst>
          </p:cNvPr>
          <p:cNvSpPr>
            <a:spLocks noGrp="1"/>
          </p:cNvSpPr>
          <p:nvPr>
            <p:ph type="chart" sz="quarter" idx="10"/>
          </p:nvPr>
        </p:nvSpPr>
        <p:spPr>
          <a:xfrm>
            <a:off x="5272097" y="1447790"/>
            <a:ext cx="6371768" cy="4289457"/>
          </a:xfrm>
        </p:spPr>
        <p:txBody>
          <a:bodyPr/>
          <a:lstStyle/>
          <a:p>
            <a:endParaRPr lang="ru-RU"/>
          </a:p>
        </p:txBody>
      </p:sp>
      <p:sp>
        <p:nvSpPr>
          <p:cNvPr id="23" name="Текст 22">
            <a:extLst>
              <a:ext uri="{FF2B5EF4-FFF2-40B4-BE49-F238E27FC236}">
                <a16:creationId xmlns:a16="http://schemas.microsoft.com/office/drawing/2014/main" id="{7C68DF7B-E804-E44B-83DF-5DC36AF76F43}"/>
              </a:ext>
            </a:extLst>
          </p:cNvPr>
          <p:cNvSpPr>
            <a:spLocks noGrp="1"/>
          </p:cNvSpPr>
          <p:nvPr>
            <p:ph type="body" sz="quarter" idx="17" hasCustomPrompt="1"/>
          </p:nvPr>
        </p:nvSpPr>
        <p:spPr>
          <a:xfrm>
            <a:off x="585788" y="1447064"/>
            <a:ext cx="4322762" cy="703205"/>
          </a:xfrm>
        </p:spPr>
        <p:txBody>
          <a:bodyPr>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ru-RU" sz="1600" dirty="0">
                <a:solidFill>
                  <a:srgbClr val="102D69"/>
                </a:solidFill>
                <a:latin typeface="HSE Sans" panose="02000000000000000000" pitchFamily="2" charset="0"/>
              </a:rPr>
              <a:t>Название графика. Обратите внимание, что название графика набирается меньшим кеглем, чем заголовок</a:t>
            </a:r>
            <a:r>
              <a:rPr lang="en-GB" sz="1600" dirty="0">
                <a:solidFill>
                  <a:srgbClr val="102D69"/>
                </a:solidFill>
                <a:latin typeface="HSE Sans" panose="02000000000000000000" pitchFamily="2" charset="0"/>
              </a:rPr>
              <a:t> (16pt)</a:t>
            </a:r>
            <a:endParaRPr lang="ru-RU" sz="1600" dirty="0">
              <a:solidFill>
                <a:srgbClr val="102D69"/>
              </a:solidFill>
              <a:latin typeface="HSE Sans" panose="02000000000000000000" pitchFamily="2" charset="0"/>
            </a:endParaRPr>
          </a:p>
        </p:txBody>
      </p:sp>
      <p:sp>
        <p:nvSpPr>
          <p:cNvPr id="28" name="Текст 35">
            <a:extLst>
              <a:ext uri="{FF2B5EF4-FFF2-40B4-BE49-F238E27FC236}">
                <a16:creationId xmlns:a16="http://schemas.microsoft.com/office/drawing/2014/main" id="{89E931D8-2901-A54D-86EA-096E47B81880}"/>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Tree>
    <p:extLst>
      <p:ext uri="{BB962C8B-B14F-4D97-AF65-F5344CB8AC3E}">
        <p14:creationId xmlns:p14="http://schemas.microsoft.com/office/powerpoint/2010/main" val="764889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Цифры">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Picture 4" descr="Icon&#10;&#10;Description automatically generated">
            <a:extLst>
              <a:ext uri="{FF2B5EF4-FFF2-40B4-BE49-F238E27FC236}">
                <a16:creationId xmlns:a16="http://schemas.microsoft.com/office/drawing/2014/main" id="{E9A64721-E55E-8749-B29E-51DD8955936F}"/>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7" name="Straight Connector 19">
            <a:extLst>
              <a:ext uri="{FF2B5EF4-FFF2-40B4-BE49-F238E27FC236}">
                <a16:creationId xmlns:a16="http://schemas.microsoft.com/office/drawing/2014/main" id="{B0C162B7-B84F-874A-960E-31F512518C6E}"/>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1">
            <a:extLst>
              <a:ext uri="{FF2B5EF4-FFF2-40B4-BE49-F238E27FC236}">
                <a16:creationId xmlns:a16="http://schemas.microsoft.com/office/drawing/2014/main" id="{1CB321BB-9FE3-294F-85D8-AA7DC75CA4AF}"/>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5">
            <a:extLst>
              <a:ext uri="{FF2B5EF4-FFF2-40B4-BE49-F238E27FC236}">
                <a16:creationId xmlns:a16="http://schemas.microsoft.com/office/drawing/2014/main" id="{0A610A45-8712-8A45-AFB3-931CF468EC3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0460EF6-ECAD-8941-8132-1B3E005D606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1" name="Straight Connector 59">
            <a:extLst>
              <a:ext uri="{FF2B5EF4-FFF2-40B4-BE49-F238E27FC236}">
                <a16:creationId xmlns:a16="http://schemas.microsoft.com/office/drawing/2014/main" id="{41AE56A2-5FAA-FD44-AE1A-338E1E304184}"/>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Текст 37">
            <a:extLst>
              <a:ext uri="{FF2B5EF4-FFF2-40B4-BE49-F238E27FC236}">
                <a16:creationId xmlns:a16="http://schemas.microsoft.com/office/drawing/2014/main" id="{D9986185-6D5E-FD48-A5CA-AF2D5B58A3E7}"/>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3" name="Текст 39">
            <a:extLst>
              <a:ext uri="{FF2B5EF4-FFF2-40B4-BE49-F238E27FC236}">
                <a16:creationId xmlns:a16="http://schemas.microsoft.com/office/drawing/2014/main" id="{5DBFD327-E3A8-944A-AABF-7D813AD0F13C}"/>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D206FCE0-05C3-2C45-A7D6-1FC287C017BE}"/>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Заголовок 31">
            <a:extLst>
              <a:ext uri="{FF2B5EF4-FFF2-40B4-BE49-F238E27FC236}">
                <a16:creationId xmlns:a16="http://schemas.microsoft.com/office/drawing/2014/main" id="{3B28B62E-5EE9-834C-9BB6-BD66079B8164}"/>
              </a:ext>
            </a:extLst>
          </p:cNvPr>
          <p:cNvSpPr>
            <a:spLocks noGrp="1"/>
          </p:cNvSpPr>
          <p:nvPr>
            <p:ph type="title" hasCustomPrompt="1"/>
          </p:nvPr>
        </p:nvSpPr>
        <p:spPr>
          <a:xfrm>
            <a:off x="585897" y="1447790"/>
            <a:ext cx="11057955"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24" name="Текст 35">
            <a:extLst>
              <a:ext uri="{FF2B5EF4-FFF2-40B4-BE49-F238E27FC236}">
                <a16:creationId xmlns:a16="http://schemas.microsoft.com/office/drawing/2014/main" id="{621215DE-C1FD-2B4C-B236-AF679CF906BE}"/>
              </a:ext>
            </a:extLst>
          </p:cNvPr>
          <p:cNvSpPr>
            <a:spLocks noGrp="1"/>
          </p:cNvSpPr>
          <p:nvPr>
            <p:ph type="body" sz="quarter" idx="12" hasCustomPrompt="1"/>
          </p:nvPr>
        </p:nvSpPr>
        <p:spPr>
          <a:xfrm>
            <a:off x="575076" y="4103994"/>
            <a:ext cx="2758143" cy="156966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Если у вас мало данных, то не переживайте. Сделайте несколько крупных цифр и аккуратные подписи к ним, это позволит подать информацию красиво и аккуратно.</a:t>
            </a:r>
          </a:p>
        </p:txBody>
      </p:sp>
      <p:sp>
        <p:nvSpPr>
          <p:cNvPr id="25" name="Текст 35">
            <a:extLst>
              <a:ext uri="{FF2B5EF4-FFF2-40B4-BE49-F238E27FC236}">
                <a16:creationId xmlns:a16="http://schemas.microsoft.com/office/drawing/2014/main" id="{8BC2F90D-0CE0-574C-A7C1-EAA3E6F1AB56}"/>
              </a:ext>
            </a:extLst>
          </p:cNvPr>
          <p:cNvSpPr>
            <a:spLocks noGrp="1"/>
          </p:cNvSpPr>
          <p:nvPr>
            <p:ph type="body" sz="quarter" idx="16" hasCustomPrompt="1"/>
          </p:nvPr>
        </p:nvSpPr>
        <p:spPr>
          <a:xfrm>
            <a:off x="4047007" y="4103994"/>
            <a:ext cx="2757612" cy="156966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Если у вас мало данных, то не переживайте. Сделайте несколько крупных цифр и аккуратные подписи к ним, это позволит подать информацию красиво и аккуратно.</a:t>
            </a:r>
          </a:p>
        </p:txBody>
      </p:sp>
      <p:sp>
        <p:nvSpPr>
          <p:cNvPr id="26" name="Текст 35">
            <a:extLst>
              <a:ext uri="{FF2B5EF4-FFF2-40B4-BE49-F238E27FC236}">
                <a16:creationId xmlns:a16="http://schemas.microsoft.com/office/drawing/2014/main" id="{239E188B-2696-8A48-9F8A-36223EEF61E9}"/>
              </a:ext>
            </a:extLst>
          </p:cNvPr>
          <p:cNvSpPr>
            <a:spLocks noGrp="1"/>
          </p:cNvSpPr>
          <p:nvPr>
            <p:ph type="body" sz="quarter" idx="17" hasCustomPrompt="1"/>
          </p:nvPr>
        </p:nvSpPr>
        <p:spPr>
          <a:xfrm>
            <a:off x="7518938" y="4103994"/>
            <a:ext cx="2757612" cy="156966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Если у вас мало данных, то не переживайте. Сделайте несколько крупных цифр и аккуратные подписи к ним, это позволит подать информацию красиво и аккуратно.</a:t>
            </a:r>
          </a:p>
        </p:txBody>
      </p:sp>
      <p:sp>
        <p:nvSpPr>
          <p:cNvPr id="28" name="Текст 27">
            <a:extLst>
              <a:ext uri="{FF2B5EF4-FFF2-40B4-BE49-F238E27FC236}">
                <a16:creationId xmlns:a16="http://schemas.microsoft.com/office/drawing/2014/main" id="{379BF4C6-F899-294C-B88E-8363AFBEEC2A}"/>
              </a:ext>
            </a:extLst>
          </p:cNvPr>
          <p:cNvSpPr>
            <a:spLocks noGrp="1"/>
          </p:cNvSpPr>
          <p:nvPr>
            <p:ph type="body" sz="quarter" idx="18" hasCustomPrompt="1"/>
          </p:nvPr>
        </p:nvSpPr>
        <p:spPr>
          <a:xfrm>
            <a:off x="575076" y="2710235"/>
            <a:ext cx="2758143" cy="1164116"/>
          </a:xfr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152</a:t>
            </a:r>
            <a:endParaRPr lang="ru-RU" dirty="0"/>
          </a:p>
        </p:txBody>
      </p:sp>
      <p:sp>
        <p:nvSpPr>
          <p:cNvPr id="29" name="Текст 27">
            <a:extLst>
              <a:ext uri="{FF2B5EF4-FFF2-40B4-BE49-F238E27FC236}">
                <a16:creationId xmlns:a16="http://schemas.microsoft.com/office/drawing/2014/main" id="{DE7F352B-F6D9-B545-A835-443A55956E74}"/>
              </a:ext>
            </a:extLst>
          </p:cNvPr>
          <p:cNvSpPr>
            <a:spLocks noGrp="1"/>
          </p:cNvSpPr>
          <p:nvPr>
            <p:ph type="body" sz="quarter" idx="19" hasCustomPrompt="1"/>
          </p:nvPr>
        </p:nvSpPr>
        <p:spPr>
          <a:xfrm>
            <a:off x="4047007" y="2710235"/>
            <a:ext cx="2758143" cy="1164116"/>
          </a:xfr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95</a:t>
            </a:r>
            <a:endParaRPr lang="ru-RU" dirty="0"/>
          </a:p>
        </p:txBody>
      </p:sp>
      <p:sp>
        <p:nvSpPr>
          <p:cNvPr id="30" name="Текст 27">
            <a:extLst>
              <a:ext uri="{FF2B5EF4-FFF2-40B4-BE49-F238E27FC236}">
                <a16:creationId xmlns:a16="http://schemas.microsoft.com/office/drawing/2014/main" id="{D1D5AF9F-C1B0-7842-8789-1DB8963D981B}"/>
              </a:ext>
            </a:extLst>
          </p:cNvPr>
          <p:cNvSpPr>
            <a:spLocks noGrp="1"/>
          </p:cNvSpPr>
          <p:nvPr>
            <p:ph type="body" sz="quarter" idx="20" hasCustomPrompt="1"/>
          </p:nvPr>
        </p:nvSpPr>
        <p:spPr>
          <a:xfrm>
            <a:off x="7518938" y="2710235"/>
            <a:ext cx="2758143" cy="1164116"/>
          </a:xfr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284</a:t>
            </a:r>
            <a:endParaRPr lang="ru-RU" dirty="0"/>
          </a:p>
        </p:txBody>
      </p:sp>
    </p:spTree>
    <p:extLst>
      <p:ext uri="{BB962C8B-B14F-4D97-AF65-F5344CB8AC3E}">
        <p14:creationId xmlns:p14="http://schemas.microsoft.com/office/powerpoint/2010/main" val="2057052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Таблица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Icon&#10;&#10;Description automatically generated">
            <a:extLst>
              <a:ext uri="{FF2B5EF4-FFF2-40B4-BE49-F238E27FC236}">
                <a16:creationId xmlns:a16="http://schemas.microsoft.com/office/drawing/2014/main" id="{C5425806-16DD-844E-927C-26E7143A9ED8}"/>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6" name="Straight Connector 19">
            <a:extLst>
              <a:ext uri="{FF2B5EF4-FFF2-40B4-BE49-F238E27FC236}">
                <a16:creationId xmlns:a16="http://schemas.microsoft.com/office/drawing/2014/main" id="{479746FF-3282-DF46-9D7C-D80431604A55}"/>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7" name="Straight Connector 21">
            <a:extLst>
              <a:ext uri="{FF2B5EF4-FFF2-40B4-BE49-F238E27FC236}">
                <a16:creationId xmlns:a16="http://schemas.microsoft.com/office/drawing/2014/main" id="{51B44297-B0E7-D74D-B291-D39A0D468B42}"/>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5">
            <a:extLst>
              <a:ext uri="{FF2B5EF4-FFF2-40B4-BE49-F238E27FC236}">
                <a16:creationId xmlns:a16="http://schemas.microsoft.com/office/drawing/2014/main" id="{0EA4A057-F0CB-E04F-B472-4A1ABFB64C66}"/>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64502F5-56EE-354B-A3B1-E79F8B00517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0" name="Straight Connector 59">
            <a:extLst>
              <a:ext uri="{FF2B5EF4-FFF2-40B4-BE49-F238E27FC236}">
                <a16:creationId xmlns:a16="http://schemas.microsoft.com/office/drawing/2014/main" id="{A80E0956-5C10-CC40-A426-CBD2E0C4158E}"/>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Текст 37">
            <a:extLst>
              <a:ext uri="{FF2B5EF4-FFF2-40B4-BE49-F238E27FC236}">
                <a16:creationId xmlns:a16="http://schemas.microsoft.com/office/drawing/2014/main" id="{6EC59AAD-5962-8D49-BF4D-7DA5D573073E}"/>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2" name="Текст 39">
            <a:extLst>
              <a:ext uri="{FF2B5EF4-FFF2-40B4-BE49-F238E27FC236}">
                <a16:creationId xmlns:a16="http://schemas.microsoft.com/office/drawing/2014/main" id="{49041ACC-EEF4-D34B-A7DE-87B1AF2ED383}"/>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BF93B2CC-81A4-0943-AF6C-C86576792995}"/>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22">
            <a:extLst>
              <a:ext uri="{FF2B5EF4-FFF2-40B4-BE49-F238E27FC236}">
                <a16:creationId xmlns:a16="http://schemas.microsoft.com/office/drawing/2014/main" id="{51340CB4-0355-3640-A212-F684523CDCCF}"/>
              </a:ext>
            </a:extLst>
          </p:cNvPr>
          <p:cNvSpPr>
            <a:spLocks noGrp="1"/>
          </p:cNvSpPr>
          <p:nvPr>
            <p:ph type="body" sz="quarter" idx="17" hasCustomPrompt="1"/>
          </p:nvPr>
        </p:nvSpPr>
        <p:spPr>
          <a:xfrm>
            <a:off x="585787" y="1447065"/>
            <a:ext cx="11058065" cy="307778"/>
          </a:xfr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ru-RU" sz="1600" dirty="0">
                <a:solidFill>
                  <a:srgbClr val="102D69"/>
                </a:solidFill>
                <a:latin typeface="HSE Sans" panose="02000000000000000000" pitchFamily="2" charset="0"/>
              </a:rPr>
              <a:t>Название таблицы. Обратите внимание, что название графика набирается меньшим кеглем, чем заголовок (16</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7" name="Текст 16">
            <a:extLst>
              <a:ext uri="{FF2B5EF4-FFF2-40B4-BE49-F238E27FC236}">
                <a16:creationId xmlns:a16="http://schemas.microsoft.com/office/drawing/2014/main" id="{8C6F2EA4-CEDC-324C-9C06-8713118041EB}"/>
              </a:ext>
            </a:extLst>
          </p:cNvPr>
          <p:cNvSpPr>
            <a:spLocks noGrp="1"/>
          </p:cNvSpPr>
          <p:nvPr>
            <p:ph type="body" sz="quarter" idx="18" hasCustomPrompt="1"/>
          </p:nvPr>
        </p:nvSpPr>
        <p:spPr>
          <a:xfrm>
            <a:off x="585788" y="5739189"/>
            <a:ext cx="6824303" cy="703205"/>
          </a:xfr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ru-RU" sz="1300" b="0" dirty="0">
                <a:ln>
                  <a:noFill/>
                </a:ln>
                <a:latin typeface="HSE Sans" panose="02000000000000000000" pitchFamily="2" charset="0"/>
              </a:rPr>
              <a:t>Мы рекомендуем очень аккуратно использовать жирное начертание, старайтесь выделять жирным самое важное. </a:t>
            </a:r>
            <a:r>
              <a:rPr lang="ru-RU" sz="1300" dirty="0">
                <a:latin typeface="HSE Sans" panose="02000000000000000000" pitchFamily="2" charset="0"/>
              </a:rPr>
              <a:t>Также старайтесь не использовать выделение жирным начертанием вместе с заливкой ячеек каким-либо цветом, достаточно и одного акцента.</a:t>
            </a:r>
            <a:endParaRPr lang="en-RU" sz="1300" b="0">
              <a:ln>
                <a:noFill/>
              </a:ln>
              <a:latin typeface="HSE Sans" panose="02000000000000000000" pitchFamily="2" charset="0"/>
            </a:endParaRPr>
          </a:p>
        </p:txBody>
      </p:sp>
      <p:sp>
        <p:nvSpPr>
          <p:cNvPr id="19" name="Таблица 18">
            <a:extLst>
              <a:ext uri="{FF2B5EF4-FFF2-40B4-BE49-F238E27FC236}">
                <a16:creationId xmlns:a16="http://schemas.microsoft.com/office/drawing/2014/main" id="{7B291085-A9B9-D842-B1A7-96258FAF012C}"/>
              </a:ext>
            </a:extLst>
          </p:cNvPr>
          <p:cNvSpPr>
            <a:spLocks noGrp="1"/>
          </p:cNvSpPr>
          <p:nvPr>
            <p:ph type="tbl" sz="quarter" idx="19"/>
          </p:nvPr>
        </p:nvSpPr>
        <p:spPr>
          <a:xfrm>
            <a:off x="585787" y="1984076"/>
            <a:ext cx="11058527" cy="3519576"/>
          </a:xfrm>
        </p:spPr>
        <p:txBody>
          <a:bodyPr/>
          <a:lstStyle/>
          <a:p>
            <a:endParaRPr lang="ru-RU"/>
          </a:p>
        </p:txBody>
      </p:sp>
    </p:spTree>
    <p:extLst>
      <p:ext uri="{BB962C8B-B14F-4D97-AF65-F5344CB8AC3E}">
        <p14:creationId xmlns:p14="http://schemas.microsoft.com/office/powerpoint/2010/main" val="2440160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аблица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259ABC72-D738-1143-BF2A-D85AE9A4F73B}"/>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237A1E42-2FC3-8841-8C41-992C5BC2368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47503EA0-3883-E24D-9EB8-7B617518292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E0144DF2-9891-324D-B34E-AFA025FBCBF9}"/>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33F65D6-1072-F140-B6A5-758D7B595A9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5F1F09D4-22FA-7B4B-9488-F8FDDCC2D44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4" name="Текст 37">
            <a:extLst>
              <a:ext uri="{FF2B5EF4-FFF2-40B4-BE49-F238E27FC236}">
                <a16:creationId xmlns:a16="http://schemas.microsoft.com/office/drawing/2014/main" id="{44D0326E-FD7A-3541-A998-62A1C30E2738}"/>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279CCCA0-F959-5245-8321-106D3C5E837D}"/>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9">
            <a:extLst>
              <a:ext uri="{FF2B5EF4-FFF2-40B4-BE49-F238E27FC236}">
                <a16:creationId xmlns:a16="http://schemas.microsoft.com/office/drawing/2014/main" id="{8B839C6B-8494-8841-9714-4C8F710F8400}"/>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8" name="Текст 22">
            <a:extLst>
              <a:ext uri="{FF2B5EF4-FFF2-40B4-BE49-F238E27FC236}">
                <a16:creationId xmlns:a16="http://schemas.microsoft.com/office/drawing/2014/main" id="{4D940599-2B77-CE47-91E6-CDB51ADE1840}"/>
              </a:ext>
            </a:extLst>
          </p:cNvPr>
          <p:cNvSpPr>
            <a:spLocks noGrp="1"/>
          </p:cNvSpPr>
          <p:nvPr>
            <p:ph type="body" sz="quarter" idx="17" hasCustomPrompt="1"/>
          </p:nvPr>
        </p:nvSpPr>
        <p:spPr>
          <a:xfrm>
            <a:off x="585787" y="1447064"/>
            <a:ext cx="7617877" cy="537011"/>
          </a:xfr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ru-RU" sz="1600" dirty="0">
                <a:solidFill>
                  <a:srgbClr val="102D69"/>
                </a:solidFill>
                <a:latin typeface="HSE Sans" panose="02000000000000000000" pitchFamily="2" charset="0"/>
              </a:rPr>
              <a:t>Название таблицы. Обратите внимание, что название графика набирается меньшим кеглем, чем заголовок (16</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9" name="Текст 16">
            <a:extLst>
              <a:ext uri="{FF2B5EF4-FFF2-40B4-BE49-F238E27FC236}">
                <a16:creationId xmlns:a16="http://schemas.microsoft.com/office/drawing/2014/main" id="{A7333712-9DED-4F4B-B209-2F13075EDB3F}"/>
              </a:ext>
            </a:extLst>
          </p:cNvPr>
          <p:cNvSpPr>
            <a:spLocks noGrp="1"/>
          </p:cNvSpPr>
          <p:nvPr>
            <p:ph type="body" sz="quarter" idx="18" hasCustomPrompt="1"/>
          </p:nvPr>
        </p:nvSpPr>
        <p:spPr>
          <a:xfrm>
            <a:off x="585788" y="5739189"/>
            <a:ext cx="6824303" cy="703205"/>
          </a:xfr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ru-RU" sz="1300" b="0" dirty="0">
                <a:ln>
                  <a:noFill/>
                </a:ln>
                <a:latin typeface="HSE Sans" panose="02000000000000000000" pitchFamily="2" charset="0"/>
              </a:rPr>
              <a:t>Мы рекомендуем очень аккуратно использовать жирное начертание, старайтесь выделять жирным самое важное. </a:t>
            </a:r>
            <a:r>
              <a:rPr lang="ru-RU" sz="1300" dirty="0">
                <a:latin typeface="HSE Sans" panose="02000000000000000000" pitchFamily="2" charset="0"/>
              </a:rPr>
              <a:t>Также старайтесь не использовать выделение жирным начертанием вместе с заливкой ячеек каким-либо цветом, достаточно и одного акцента.</a:t>
            </a:r>
            <a:endParaRPr lang="en-RU" sz="1300" b="0">
              <a:ln>
                <a:noFill/>
              </a:ln>
              <a:latin typeface="HSE Sans" panose="02000000000000000000" pitchFamily="2" charset="0"/>
            </a:endParaRPr>
          </a:p>
        </p:txBody>
      </p:sp>
      <p:sp>
        <p:nvSpPr>
          <p:cNvPr id="20" name="Таблица 18">
            <a:extLst>
              <a:ext uri="{FF2B5EF4-FFF2-40B4-BE49-F238E27FC236}">
                <a16:creationId xmlns:a16="http://schemas.microsoft.com/office/drawing/2014/main" id="{DD467C42-8209-B740-8419-DBB6A6F7D5EE}"/>
              </a:ext>
            </a:extLst>
          </p:cNvPr>
          <p:cNvSpPr>
            <a:spLocks noGrp="1"/>
          </p:cNvSpPr>
          <p:nvPr>
            <p:ph type="tbl" sz="quarter" idx="19"/>
          </p:nvPr>
        </p:nvSpPr>
        <p:spPr>
          <a:xfrm>
            <a:off x="585787" y="2208362"/>
            <a:ext cx="7617895" cy="3295290"/>
          </a:xfrm>
        </p:spPr>
        <p:txBody>
          <a:bodyPr/>
          <a:lstStyle/>
          <a:p>
            <a:endParaRPr lang="ru-RU"/>
          </a:p>
        </p:txBody>
      </p:sp>
      <p:sp>
        <p:nvSpPr>
          <p:cNvPr id="21" name="Текст 35">
            <a:extLst>
              <a:ext uri="{FF2B5EF4-FFF2-40B4-BE49-F238E27FC236}">
                <a16:creationId xmlns:a16="http://schemas.microsoft.com/office/drawing/2014/main" id="{B4309850-76EA-224C-A9E2-B6BBDBF99DE2}"/>
              </a:ext>
            </a:extLst>
          </p:cNvPr>
          <p:cNvSpPr>
            <a:spLocks noGrp="1"/>
          </p:cNvSpPr>
          <p:nvPr>
            <p:ph type="body" sz="quarter" idx="12" hasCustomPrompt="1"/>
          </p:nvPr>
        </p:nvSpPr>
        <p:spPr>
          <a:xfrm>
            <a:off x="8686807" y="2208363"/>
            <a:ext cx="2930666" cy="2570672"/>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Tree>
    <p:extLst>
      <p:ext uri="{BB962C8B-B14F-4D97-AF65-F5344CB8AC3E}">
        <p14:creationId xmlns:p14="http://schemas.microsoft.com/office/powerpoint/2010/main" val="323677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3F8FDE-7383-E947-8568-FF6B7A7765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RU"/>
          </a:p>
        </p:txBody>
      </p:sp>
      <p:sp>
        <p:nvSpPr>
          <p:cNvPr id="3" name="Text Placeholder 2">
            <a:extLst>
              <a:ext uri="{FF2B5EF4-FFF2-40B4-BE49-F238E27FC236}">
                <a16:creationId xmlns:a16="http://schemas.microsoft.com/office/drawing/2014/main" id="{6F8E6541-45CA-8B42-98B4-D42737B850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0E70645B-C5D9-8544-BBF2-E4A13F8E40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RU"/>
          </a:p>
        </p:txBody>
      </p:sp>
      <p:sp>
        <p:nvSpPr>
          <p:cNvPr id="5" name="Footer Placeholder 4">
            <a:extLst>
              <a:ext uri="{FF2B5EF4-FFF2-40B4-BE49-F238E27FC236}">
                <a16:creationId xmlns:a16="http://schemas.microsoft.com/office/drawing/2014/main" id="{71F52289-7F57-544F-95EE-F8B2E10627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ru-RU"/>
              <a:t>Федосеев Данил</a:t>
            </a:r>
            <a:endParaRPr lang="en-RU"/>
          </a:p>
        </p:txBody>
      </p:sp>
      <p:sp>
        <p:nvSpPr>
          <p:cNvPr id="6" name="Slide Number Placeholder 5">
            <a:extLst>
              <a:ext uri="{FF2B5EF4-FFF2-40B4-BE49-F238E27FC236}">
                <a16:creationId xmlns:a16="http://schemas.microsoft.com/office/drawing/2014/main" id="{A11C5F56-F795-5643-ABE3-DDED218698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20F133-126C-5944-A0E4-6A9616EDC0DA}" type="slidenum">
              <a:rPr lang="en-RU" smtClean="0"/>
              <a:t>‹#›</a:t>
            </a:fld>
            <a:endParaRPr lang="en-RU"/>
          </a:p>
        </p:txBody>
      </p:sp>
    </p:spTree>
    <p:extLst>
      <p:ext uri="{BB962C8B-B14F-4D97-AF65-F5344CB8AC3E}">
        <p14:creationId xmlns:p14="http://schemas.microsoft.com/office/powerpoint/2010/main" val="57850601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50" r:id="rId4"/>
    <p:sldLayoutId id="2147483651" r:id="rId5"/>
    <p:sldLayoutId id="2147483652" r:id="rId6"/>
    <p:sldLayoutId id="2147483654" r:id="rId7"/>
    <p:sldLayoutId id="2147483655" r:id="rId8"/>
    <p:sldLayoutId id="2147483656" r:id="rId9"/>
    <p:sldLayoutId id="2147483658" r:id="rId10"/>
    <p:sldLayoutId id="2147483657" r:id="rId11"/>
    <p:sldLayoutId id="2147483659" r:id="rId12"/>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1.png"/><Relationship Id="rId4"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22.png"/><Relationship Id="rId4"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6.xml"/><Relationship Id="rId3" Type="http://schemas.openxmlformats.org/officeDocument/2006/relationships/slide" Target="slide4.xml"/><Relationship Id="rId7" Type="http://schemas.openxmlformats.org/officeDocument/2006/relationships/slide" Target="slide7.xml"/><Relationship Id="rId12" Type="http://schemas.openxmlformats.org/officeDocument/2006/relationships/slide" Target="slide18.xml"/><Relationship Id="rId2" Type="http://schemas.openxmlformats.org/officeDocument/2006/relationships/slide" Target="slide3.xml"/><Relationship Id="rId16" Type="http://schemas.openxmlformats.org/officeDocument/2006/relationships/slide" Target="slide22.xml"/><Relationship Id="rId1" Type="http://schemas.openxmlformats.org/officeDocument/2006/relationships/slideLayout" Target="../slideLayouts/slideLayout2.xml"/><Relationship Id="rId6" Type="http://schemas.openxmlformats.org/officeDocument/2006/relationships/slide" Target="slide9.xml"/><Relationship Id="rId11" Type="http://schemas.openxmlformats.org/officeDocument/2006/relationships/slide" Target="slide14.xml"/><Relationship Id="rId5" Type="http://schemas.openxmlformats.org/officeDocument/2006/relationships/slide" Target="slide6.xml"/><Relationship Id="rId15" Type="http://schemas.openxmlformats.org/officeDocument/2006/relationships/slide" Target="slide20.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0.xml"/><Relationship Id="rId14" Type="http://schemas.openxmlformats.org/officeDocument/2006/relationships/slide" Target="slide2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slide" Target="slide2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CD95C0D-D7DC-EF40-9E45-F5F0A4817CD2}"/>
              </a:ext>
            </a:extLst>
          </p:cNvPr>
          <p:cNvSpPr>
            <a:spLocks noGrp="1"/>
          </p:cNvSpPr>
          <p:nvPr>
            <p:ph type="title"/>
          </p:nvPr>
        </p:nvSpPr>
        <p:spPr/>
        <p:txBody>
          <a:bodyPr/>
          <a:lstStyle/>
          <a:p>
            <a:r>
              <a:rPr lang="ru-RU" b="1" dirty="0"/>
              <a:t>Курсовой проект «Разработка мобильной игры «Торт в лицо»</a:t>
            </a:r>
          </a:p>
        </p:txBody>
      </p:sp>
      <p:sp>
        <p:nvSpPr>
          <p:cNvPr id="3" name="Текст 2">
            <a:extLst>
              <a:ext uri="{FF2B5EF4-FFF2-40B4-BE49-F238E27FC236}">
                <a16:creationId xmlns:a16="http://schemas.microsoft.com/office/drawing/2014/main" id="{2B85EA7E-BEC4-B745-B2A8-D4E4AFC614FC}"/>
              </a:ext>
            </a:extLst>
          </p:cNvPr>
          <p:cNvSpPr>
            <a:spLocks noGrp="1"/>
          </p:cNvSpPr>
          <p:nvPr>
            <p:ph type="body" sz="quarter" idx="10"/>
          </p:nvPr>
        </p:nvSpPr>
        <p:spPr>
          <a:xfrm>
            <a:off x="2074947" y="1173829"/>
            <a:ext cx="3848717" cy="637216"/>
          </a:xfrm>
        </p:spPr>
        <p:txBody>
          <a:bodyPr/>
          <a:lstStyle/>
          <a:p>
            <a:r>
              <a:rPr lang="ru-RU" dirty="0"/>
              <a:t>Факультет социально-экономических и компьютерных наук</a:t>
            </a:r>
          </a:p>
        </p:txBody>
      </p:sp>
      <p:sp>
        <p:nvSpPr>
          <p:cNvPr id="4" name="Текст 3">
            <a:extLst>
              <a:ext uri="{FF2B5EF4-FFF2-40B4-BE49-F238E27FC236}">
                <a16:creationId xmlns:a16="http://schemas.microsoft.com/office/drawing/2014/main" id="{DB8D49EC-434A-5443-AC3F-85F01995E632}"/>
              </a:ext>
            </a:extLst>
          </p:cNvPr>
          <p:cNvSpPr>
            <a:spLocks noGrp="1"/>
          </p:cNvSpPr>
          <p:nvPr>
            <p:ph type="body" sz="quarter" idx="11"/>
          </p:nvPr>
        </p:nvSpPr>
        <p:spPr>
          <a:xfrm>
            <a:off x="6259420" y="1173828"/>
            <a:ext cx="2278063" cy="637215"/>
          </a:xfrm>
        </p:spPr>
        <p:txBody>
          <a:bodyPr>
            <a:normAutofit/>
          </a:bodyPr>
          <a:lstStyle/>
          <a:p>
            <a:r>
              <a:rPr lang="ru-RU" dirty="0"/>
              <a:t>Направление</a:t>
            </a:r>
          </a:p>
          <a:p>
            <a:r>
              <a:rPr lang="ru-RU" dirty="0"/>
              <a:t>«Программная инженерия»</a:t>
            </a:r>
          </a:p>
        </p:txBody>
      </p:sp>
      <p:sp>
        <p:nvSpPr>
          <p:cNvPr id="5" name="Текст 4">
            <a:extLst>
              <a:ext uri="{FF2B5EF4-FFF2-40B4-BE49-F238E27FC236}">
                <a16:creationId xmlns:a16="http://schemas.microsoft.com/office/drawing/2014/main" id="{C6FAE0FA-3CAF-BA4B-8F9F-5FEF3C2F3CC6}"/>
              </a:ext>
            </a:extLst>
          </p:cNvPr>
          <p:cNvSpPr>
            <a:spLocks noGrp="1"/>
          </p:cNvSpPr>
          <p:nvPr>
            <p:ph type="body" idx="12"/>
          </p:nvPr>
        </p:nvSpPr>
        <p:spPr>
          <a:xfrm>
            <a:off x="8786720" y="1173829"/>
            <a:ext cx="2217738" cy="637216"/>
          </a:xfrm>
        </p:spPr>
        <p:txBody>
          <a:bodyPr>
            <a:normAutofit/>
          </a:bodyPr>
          <a:lstStyle/>
          <a:p>
            <a:r>
              <a:rPr lang="ru-RU" dirty="0"/>
              <a:t>Защита курсового проекта</a:t>
            </a:r>
          </a:p>
          <a:p>
            <a:r>
              <a:rPr lang="ru-RU" dirty="0"/>
              <a:t>Пермь, 2022</a:t>
            </a:r>
          </a:p>
        </p:txBody>
      </p:sp>
      <p:sp>
        <p:nvSpPr>
          <p:cNvPr id="9" name="Текст 5">
            <a:extLst>
              <a:ext uri="{FF2B5EF4-FFF2-40B4-BE49-F238E27FC236}">
                <a16:creationId xmlns:a16="http://schemas.microsoft.com/office/drawing/2014/main" id="{246E0DC3-0904-486D-8DA3-04627EDCF1F9}"/>
              </a:ext>
            </a:extLst>
          </p:cNvPr>
          <p:cNvSpPr>
            <a:spLocks noGrp="1"/>
          </p:cNvSpPr>
          <p:nvPr>
            <p:ph type="body" sz="quarter" idx="13"/>
          </p:nvPr>
        </p:nvSpPr>
        <p:spPr>
          <a:xfrm>
            <a:off x="1027967" y="4824914"/>
            <a:ext cx="4083679" cy="859257"/>
          </a:xfrm>
        </p:spPr>
        <p:txBody>
          <a:bodyPr numCol="1">
            <a:normAutofit/>
          </a:bodyPr>
          <a:lstStyle/>
          <a:p>
            <a:r>
              <a:rPr lang="ru-RU" dirty="0"/>
              <a:t>Авторы, студенты группы ПИ-21-2:</a:t>
            </a:r>
          </a:p>
          <a:p>
            <a:r>
              <a:rPr lang="ru-RU" dirty="0"/>
              <a:t>Ларионова Яна Андреевна</a:t>
            </a:r>
          </a:p>
          <a:p>
            <a:r>
              <a:rPr lang="ru-RU" dirty="0"/>
              <a:t>Федосеев Данил Сергеевич</a:t>
            </a:r>
          </a:p>
        </p:txBody>
      </p:sp>
      <p:sp>
        <p:nvSpPr>
          <p:cNvPr id="10" name="Текст 5">
            <a:extLst>
              <a:ext uri="{FF2B5EF4-FFF2-40B4-BE49-F238E27FC236}">
                <a16:creationId xmlns:a16="http://schemas.microsoft.com/office/drawing/2014/main" id="{F182848C-8698-4556-8C85-83429F0ABB55}"/>
              </a:ext>
            </a:extLst>
          </p:cNvPr>
          <p:cNvSpPr txBox="1">
            <a:spLocks/>
          </p:cNvSpPr>
          <p:nvPr/>
        </p:nvSpPr>
        <p:spPr>
          <a:xfrm>
            <a:off x="5246558" y="4824914"/>
            <a:ext cx="4242218" cy="859257"/>
          </a:xfrm>
          <a:prstGeom prst="rect">
            <a:avLst/>
          </a:prstGeom>
        </p:spPr>
        <p:txBody>
          <a:bodyPr vert="horz" lIns="0" tIns="0" rIns="0" bIns="0" numCol="1" rtlCol="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600" b="0" i="0" kern="1200">
                <a:solidFill>
                  <a:srgbClr val="0E2D69"/>
                </a:solidFill>
                <a:latin typeface="HSE Sans"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Руководитель:</a:t>
            </a:r>
          </a:p>
          <a:p>
            <a:r>
              <a:rPr lang="ru-RU" dirty="0"/>
              <a:t>Преподаватель кафедры ИТБ</a:t>
            </a:r>
          </a:p>
          <a:p>
            <a:r>
              <a:rPr lang="ru-RU" dirty="0" err="1"/>
              <a:t>Марквирер</a:t>
            </a:r>
            <a:r>
              <a:rPr lang="ru-RU" dirty="0"/>
              <a:t> Владлена Дмитриевна</a:t>
            </a:r>
          </a:p>
          <a:p>
            <a:endParaRPr lang="ru-RU" dirty="0"/>
          </a:p>
        </p:txBody>
      </p:sp>
    </p:spTree>
    <p:extLst>
      <p:ext uri="{BB962C8B-B14F-4D97-AF65-F5344CB8AC3E}">
        <p14:creationId xmlns:p14="http://schemas.microsoft.com/office/powerpoint/2010/main" val="982325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Алгоритм пула объектов</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Пул объектов нужен для ускорения работы игры.</a:t>
            </a:r>
          </a:p>
          <a:p>
            <a:r>
              <a:rPr lang="ru-RU" sz="2000" dirty="0"/>
              <a:t>Вместо многократного создания и удаления игровых объектов, они будут помещаются в пул объектов.</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8AC2CAE1-4687-4262-8693-43A9FA2F5721}"/>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Рисунок 1">
            <a:extLst>
              <a:ext uri="{FF2B5EF4-FFF2-40B4-BE49-F238E27FC236}">
                <a16:creationId xmlns:a16="http://schemas.microsoft.com/office/drawing/2014/main" id="{3E1E9ACA-08A1-4994-BF3D-4B16B2ADE306}"/>
              </a:ext>
            </a:extLst>
          </p:cNvPr>
          <p:cNvPicPr>
            <a:picLocks noChangeAspect="1"/>
          </p:cNvPicPr>
          <p:nvPr/>
        </p:nvPicPr>
        <p:blipFill>
          <a:blip r:embed="rId3"/>
          <a:stretch>
            <a:fillRect/>
          </a:stretch>
        </p:blipFill>
        <p:spPr>
          <a:xfrm>
            <a:off x="6186935" y="1061415"/>
            <a:ext cx="5419167" cy="5228564"/>
          </a:xfrm>
          <a:prstGeom prst="rect">
            <a:avLst/>
          </a:prstGeom>
        </p:spPr>
      </p:pic>
      <p:pic>
        <p:nvPicPr>
          <p:cNvPr id="3" name="Рисунок 2">
            <a:extLst>
              <a:ext uri="{FF2B5EF4-FFF2-40B4-BE49-F238E27FC236}">
                <a16:creationId xmlns:a16="http://schemas.microsoft.com/office/drawing/2014/main" id="{82E61584-6DC3-4C9B-A196-EE94C7A54545}"/>
              </a:ext>
            </a:extLst>
          </p:cNvPr>
          <p:cNvPicPr>
            <a:picLocks noChangeAspect="1"/>
          </p:cNvPicPr>
          <p:nvPr/>
        </p:nvPicPr>
        <p:blipFill>
          <a:blip r:embed="rId4"/>
          <a:stretch>
            <a:fillRect/>
          </a:stretch>
        </p:blipFill>
        <p:spPr>
          <a:xfrm>
            <a:off x="6186934" y="1061415"/>
            <a:ext cx="4996828" cy="5269814"/>
          </a:xfrm>
          <a:prstGeom prst="rect">
            <a:avLst/>
          </a:prstGeom>
        </p:spPr>
      </p:pic>
    </p:spTree>
    <p:extLst>
      <p:ext uri="{BB962C8B-B14F-4D97-AF65-F5344CB8AC3E}">
        <p14:creationId xmlns:p14="http://schemas.microsoft.com/office/powerpoint/2010/main" val="152478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7" y="1447789"/>
            <a:ext cx="6535871" cy="934926"/>
          </a:xfrm>
        </p:spPr>
        <p:txBody>
          <a:bodyPr>
            <a:normAutofit/>
          </a:bodyPr>
          <a:lstStyle/>
          <a:p>
            <a:r>
              <a:rPr lang="ru-RU" sz="2800" b="1" dirty="0"/>
              <a:t>Получение объекта из пула</a:t>
            </a:r>
            <a:br>
              <a:rPr lang="ru-RU" sz="2800" b="1" dirty="0"/>
            </a:br>
            <a:endParaRPr lang="ru-RU" sz="2800" b="1" dirty="0"/>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пула объектов</a:t>
            </a:r>
          </a:p>
          <a:p>
            <a:endParaRPr lang="ru-RU" dirty="0"/>
          </a:p>
          <a:p>
            <a:endParaRPr lang="ru-RU" dirty="0"/>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12" name="Рисунок 11">
            <a:extLst>
              <a:ext uri="{FF2B5EF4-FFF2-40B4-BE49-F238E27FC236}">
                <a16:creationId xmlns:a16="http://schemas.microsoft.com/office/drawing/2014/main" id="{F0D52227-C092-47BF-992A-6DFF1B19091C}"/>
              </a:ext>
            </a:extLst>
          </p:cNvPr>
          <p:cNvPicPr>
            <a:picLocks noChangeAspect="1"/>
          </p:cNvPicPr>
          <p:nvPr/>
        </p:nvPicPr>
        <p:blipFill>
          <a:blip r:embed="rId3"/>
          <a:stretch>
            <a:fillRect/>
          </a:stretch>
        </p:blipFill>
        <p:spPr>
          <a:xfrm>
            <a:off x="2828064" y="1970701"/>
            <a:ext cx="6535871" cy="4413836"/>
          </a:xfrm>
          <a:prstGeom prst="rect">
            <a:avLst/>
          </a:prstGeom>
        </p:spPr>
      </p:pic>
      <p:sp>
        <p:nvSpPr>
          <p:cNvPr id="9" name="Заголовок 2">
            <a:extLst>
              <a:ext uri="{FF2B5EF4-FFF2-40B4-BE49-F238E27FC236}">
                <a16:creationId xmlns:a16="http://schemas.microsoft.com/office/drawing/2014/main" id="{5046EB28-97F5-46A4-AB4B-BA5DC5E40820}"/>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
        <p:nvSpPr>
          <p:cNvPr id="10" name="Заголовок 36">
            <a:extLst>
              <a:ext uri="{FF2B5EF4-FFF2-40B4-BE49-F238E27FC236}">
                <a16:creationId xmlns:a16="http://schemas.microsoft.com/office/drawing/2014/main" id="{3D1833F7-03CF-406F-9898-B6EACDFB8218}"/>
              </a:ext>
            </a:extLst>
          </p:cNvPr>
          <p:cNvSpPr txBox="1">
            <a:spLocks/>
          </p:cNvSpPr>
          <p:nvPr/>
        </p:nvSpPr>
        <p:spPr>
          <a:xfrm>
            <a:off x="585898" y="1447790"/>
            <a:ext cx="6280894" cy="899756"/>
          </a:xfrm>
          <a:prstGeom prst="rect">
            <a:avLst/>
          </a:prstGeom>
          <a:solidFill>
            <a:schemeClr val="bg1"/>
          </a:solidFill>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ru-RU" sz="2800" b="1" dirty="0"/>
              <a:t>Возвращение объекта в пул</a:t>
            </a:r>
            <a:br>
              <a:rPr lang="ru-RU" sz="2800" b="1" dirty="0"/>
            </a:br>
            <a:endParaRPr lang="ru-RU" sz="2800" b="1" dirty="0"/>
          </a:p>
        </p:txBody>
      </p:sp>
      <p:pic>
        <p:nvPicPr>
          <p:cNvPr id="11" name="Рисунок 10">
            <a:extLst>
              <a:ext uri="{FF2B5EF4-FFF2-40B4-BE49-F238E27FC236}">
                <a16:creationId xmlns:a16="http://schemas.microsoft.com/office/drawing/2014/main" id="{69165E9B-1FF9-4A65-84D3-D8AC3AC7B556}"/>
              </a:ext>
            </a:extLst>
          </p:cNvPr>
          <p:cNvPicPr>
            <a:picLocks noChangeAspect="1"/>
          </p:cNvPicPr>
          <p:nvPr/>
        </p:nvPicPr>
        <p:blipFill>
          <a:blip r:embed="rId4"/>
          <a:stretch>
            <a:fillRect/>
          </a:stretch>
        </p:blipFill>
        <p:spPr>
          <a:xfrm>
            <a:off x="2557323" y="2119048"/>
            <a:ext cx="7077354" cy="3851030"/>
          </a:xfrm>
          <a:prstGeom prst="rect">
            <a:avLst/>
          </a:prstGeom>
        </p:spPr>
      </p:pic>
    </p:spTree>
    <p:extLst>
      <p:ext uri="{BB962C8B-B14F-4D97-AF65-F5344CB8AC3E}">
        <p14:creationId xmlns:p14="http://schemas.microsoft.com/office/powerpoint/2010/main" val="427519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2"/>
                                        </p:tgtEl>
                                        <p:attrNameLst>
                                          <p:attrName>style.visibility</p:attrName>
                                        </p:attrNameLst>
                                      </p:cBhvr>
                                      <p:to>
                                        <p:strVal val="hidden"/>
                                      </p:to>
                                    </p:set>
                                  </p:childTnLst>
                                </p:cTn>
                              </p:par>
                            </p:childTnLst>
                          </p:cTn>
                        </p:par>
                        <p:par>
                          <p:cTn id="9" fill="hold">
                            <p:stCondLst>
                              <p:cond delay="0"/>
                            </p:stCondLst>
                            <p:childTnLst>
                              <p:par>
                                <p:cTn id="10" presetID="1" presetClass="entr" presetSubtype="0"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7" y="1447790"/>
            <a:ext cx="5346211" cy="777025"/>
          </a:xfrm>
        </p:spPr>
        <p:txBody>
          <a:bodyPr>
            <a:normAutofit/>
          </a:bodyPr>
          <a:lstStyle/>
          <a:p>
            <a:r>
              <a:rPr lang="ru-RU" sz="2800" b="1" dirty="0"/>
              <a:t>Алгоритм построения траектории</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При нажатии на экран будет появляться траектория полета торта, в зависимости от пройденного времени увеличивается сила броска торта.</a:t>
            </a:r>
            <a:endParaRPr lang="en-US" sz="2000" dirty="0"/>
          </a:p>
          <a:p>
            <a:r>
              <a:rPr lang="ru-RU" sz="2000" dirty="0"/>
              <a:t>При отпускании пальца траектория будет исчезать и торт будет вылетать.</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E86C13BD-89C0-4557-9B86-DE66BB6A88FC}"/>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1026" name="Picture 2" descr="https://sun9-14.userapi.com/s/v1/ig2/5U_BjMZm1ZM8U-WcC9kJr1zXZUtXgKu161Kk9hW4hnnFzDwgxz5JR0jU-V4l_PJxf4W1F-RHaqgwRKvP9JnmNtNb.jpg?size=226x581&amp;quality=96&amp;type=album">
            <a:extLst>
              <a:ext uri="{FF2B5EF4-FFF2-40B4-BE49-F238E27FC236}">
                <a16:creationId xmlns:a16="http://schemas.microsoft.com/office/drawing/2014/main" id="{A8CBF1A2-581B-4468-8E4A-3789590D10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4256" y="1242165"/>
            <a:ext cx="1909175" cy="4908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0652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8" y="1447790"/>
            <a:ext cx="8566894" cy="777025"/>
          </a:xfrm>
        </p:spPr>
        <p:txBody>
          <a:bodyPr>
            <a:normAutofit/>
          </a:bodyPr>
          <a:lstStyle/>
          <a:p>
            <a:r>
              <a:rPr lang="ru-RU" sz="2800" b="1" dirty="0"/>
              <a:t>Установка позиций точек траектории по формуле</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построения траектории</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12" name="Рисунок 11">
            <a:extLst>
              <a:ext uri="{FF2B5EF4-FFF2-40B4-BE49-F238E27FC236}">
                <a16:creationId xmlns:a16="http://schemas.microsoft.com/office/drawing/2014/main" id="{81185B1F-3C92-4BF1-B4F0-7CCE00E7F81B}"/>
              </a:ext>
            </a:extLst>
          </p:cNvPr>
          <p:cNvPicPr>
            <a:picLocks noChangeAspect="1"/>
          </p:cNvPicPr>
          <p:nvPr/>
        </p:nvPicPr>
        <p:blipFill>
          <a:blip r:embed="rId3"/>
          <a:stretch>
            <a:fillRect/>
          </a:stretch>
        </p:blipFill>
        <p:spPr>
          <a:xfrm>
            <a:off x="1932239" y="2295153"/>
            <a:ext cx="8327522" cy="3825529"/>
          </a:xfrm>
          <a:prstGeom prst="rect">
            <a:avLst/>
          </a:prstGeom>
        </p:spPr>
      </p:pic>
      <p:sp>
        <p:nvSpPr>
          <p:cNvPr id="9" name="Заголовок 2">
            <a:extLst>
              <a:ext uri="{FF2B5EF4-FFF2-40B4-BE49-F238E27FC236}">
                <a16:creationId xmlns:a16="http://schemas.microsoft.com/office/drawing/2014/main" id="{D0EA2C8D-327B-4010-B049-ED7B583927F4}"/>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431828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8" y="1447790"/>
            <a:ext cx="6544664" cy="777025"/>
          </a:xfrm>
        </p:spPr>
        <p:txBody>
          <a:bodyPr>
            <a:normAutofit/>
          </a:bodyPr>
          <a:lstStyle/>
          <a:p>
            <a:r>
              <a:rPr lang="ru-RU" sz="2800" b="1" dirty="0"/>
              <a:t>Алгоритм метания торта из пушки</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Данный алгоритм будет производить стрельбу торта из пушки.</a:t>
            </a:r>
            <a:endParaRPr lang="en-US" sz="2000" dirty="0"/>
          </a:p>
          <a:p>
            <a:r>
              <a:rPr lang="ru-RU" sz="2000" dirty="0"/>
              <a:t>При отпускании пальца от экрана торт будет производить полет.</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547179D4-4AC7-4F0B-830A-8CC5E8B61904}"/>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Рисунок 1">
            <a:extLst>
              <a:ext uri="{FF2B5EF4-FFF2-40B4-BE49-F238E27FC236}">
                <a16:creationId xmlns:a16="http://schemas.microsoft.com/office/drawing/2014/main" id="{56E0695E-B95B-497D-9700-A8582C37C773}"/>
              </a:ext>
            </a:extLst>
          </p:cNvPr>
          <p:cNvPicPr>
            <a:picLocks noChangeAspect="1"/>
          </p:cNvPicPr>
          <p:nvPr/>
        </p:nvPicPr>
        <p:blipFill>
          <a:blip r:embed="rId3"/>
          <a:stretch>
            <a:fillRect/>
          </a:stretch>
        </p:blipFill>
        <p:spPr>
          <a:xfrm>
            <a:off x="7464267" y="851013"/>
            <a:ext cx="1731450" cy="5458267"/>
          </a:xfrm>
          <a:prstGeom prst="rect">
            <a:avLst/>
          </a:prstGeom>
        </p:spPr>
      </p:pic>
    </p:spTree>
    <p:extLst>
      <p:ext uri="{BB962C8B-B14F-4D97-AF65-F5344CB8AC3E}">
        <p14:creationId xmlns:p14="http://schemas.microsoft.com/office/powerpoint/2010/main" val="2940608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6" y="1447790"/>
            <a:ext cx="7608535" cy="908548"/>
          </a:xfrm>
        </p:spPr>
        <p:txBody>
          <a:bodyPr>
            <a:normAutofit/>
          </a:bodyPr>
          <a:lstStyle/>
          <a:p>
            <a:r>
              <a:rPr lang="ru-RU" sz="2800" b="1" dirty="0"/>
              <a:t>Создание торта и задание ему силы метания</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метания торта из пушки</a:t>
            </a:r>
          </a:p>
          <a:p>
            <a:endParaRPr lang="ru-RU" dirty="0"/>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12" name="Picture 2">
            <a:extLst>
              <a:ext uri="{FF2B5EF4-FFF2-40B4-BE49-F238E27FC236}">
                <a16:creationId xmlns:a16="http://schemas.microsoft.com/office/drawing/2014/main" id="{A925AD06-85EF-44A6-B8A3-DCBA81E27E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407" y="2356338"/>
            <a:ext cx="6816969" cy="3672936"/>
          </a:xfrm>
          <a:prstGeom prst="rect">
            <a:avLst/>
          </a:prstGeom>
          <a:noFill/>
          <a:extLst>
            <a:ext uri="{909E8E84-426E-40DD-AFC4-6F175D3DCCD1}">
              <a14:hiddenFill xmlns:a14="http://schemas.microsoft.com/office/drawing/2010/main">
                <a:solidFill>
                  <a:srgbClr val="FFFFFF"/>
                </a:solidFill>
              </a14:hiddenFill>
            </a:ext>
          </a:extLst>
        </p:spPr>
      </p:pic>
      <p:sp>
        <p:nvSpPr>
          <p:cNvPr id="9" name="Заголовок 2">
            <a:extLst>
              <a:ext uri="{FF2B5EF4-FFF2-40B4-BE49-F238E27FC236}">
                <a16:creationId xmlns:a16="http://schemas.microsoft.com/office/drawing/2014/main" id="{3A3D81FA-9EA6-42EE-A9DD-BB4AD949CF7A}"/>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1838112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Алгоритм появления пятен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При полете торта будет появляться пятно на случайном расстоянии от места столкновения</a:t>
            </a:r>
            <a:r>
              <a:rPr lang="en-US" sz="2000" dirty="0"/>
              <a:t> </a:t>
            </a:r>
            <a:r>
              <a:rPr lang="ru-RU" sz="2000" dirty="0"/>
              <a:t>коллайдеров.</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E5F9CF63-2005-444D-A84F-8005004E756F}"/>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050" name="Picture 2" descr="https://sun9-41.userapi.com/s/v1/ig2/0JuJOcUFMcV89ggTY1aAkRfakAmENvybJeP-wZlAGlmRzKkn9qczSBPyw0TDkm5xivqVAqnws9WKHBQjWlWaQoFm.jpg?size=361x541&amp;quality=96&amp;type=album">
            <a:extLst>
              <a:ext uri="{FF2B5EF4-FFF2-40B4-BE49-F238E27FC236}">
                <a16:creationId xmlns:a16="http://schemas.microsoft.com/office/drawing/2014/main" id="{CD19BBFC-9A5D-4A7C-A13A-6FE63E484B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4928" y="1202866"/>
            <a:ext cx="3438525" cy="5153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45191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Появление пятен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i="1" dirty="0"/>
              <a:t>Здесь будет код алгоритма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появления пятен</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2C38822C-F39A-40FE-9AF8-8CF43DA3DA55}"/>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36761222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пула объектов</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Заголовок 2">
            <a:extLst>
              <a:ext uri="{FF2B5EF4-FFF2-40B4-BE49-F238E27FC236}">
                <a16:creationId xmlns:a16="http://schemas.microsoft.com/office/drawing/2014/main" id="{826869B3-CAC0-4683-AB17-330E7BBABF67}"/>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BugBeatTheBoss">
            <a:hlinkClick r:id="" action="ppaction://media"/>
            <a:extLst>
              <a:ext uri="{FF2B5EF4-FFF2-40B4-BE49-F238E27FC236}">
                <a16:creationId xmlns:a16="http://schemas.microsoft.com/office/drawing/2014/main" id="{F96BB57B-03B7-4612-8B67-96F525CD677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929" t="6596" r="891" b="5797"/>
          <a:stretch/>
        </p:blipFill>
        <p:spPr>
          <a:xfrm>
            <a:off x="1914494" y="2136984"/>
            <a:ext cx="8363012" cy="4197613"/>
          </a:xfrm>
          <a:prstGeom prst="rect">
            <a:avLst/>
          </a:prstGeom>
        </p:spPr>
      </p:pic>
    </p:spTree>
    <p:extLst>
      <p:ext uri="{BB962C8B-B14F-4D97-AF65-F5344CB8AC3E}">
        <p14:creationId xmlns:p14="http://schemas.microsoft.com/office/powerpoint/2010/main" val="2510942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2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пула объектов</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Написать из-за чего торт застревал в пушке: при одновременном касании, например, руки и головы повара несколько скриптов пула объекта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Текст 10">
            <a:extLst>
              <a:ext uri="{FF2B5EF4-FFF2-40B4-BE49-F238E27FC236}">
                <a16:creationId xmlns:a16="http://schemas.microsoft.com/office/drawing/2014/main" id="{16CF5E67-5CAE-4188-B727-D068EA88375E}"/>
              </a:ext>
            </a:extLst>
          </p:cNvPr>
          <p:cNvSpPr txBox="1">
            <a:spLocks/>
          </p:cNvSpPr>
          <p:nvPr/>
        </p:nvSpPr>
        <p:spPr>
          <a:xfrm>
            <a:off x="6956612" y="2043953"/>
            <a:ext cx="4687248" cy="37875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1600" i="1" dirty="0"/>
              <a:t>Здесь будет гиф-анимация с исправленным пулом</a:t>
            </a:r>
          </a:p>
        </p:txBody>
      </p:sp>
      <p:sp>
        <p:nvSpPr>
          <p:cNvPr id="12" name="Заголовок 2">
            <a:extLst>
              <a:ext uri="{FF2B5EF4-FFF2-40B4-BE49-F238E27FC236}">
                <a16:creationId xmlns:a16="http://schemas.microsoft.com/office/drawing/2014/main" id="{A50CE99D-4E8A-4DF8-BAEE-BA158EA4C6CC}"/>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graphicFrame>
        <p:nvGraphicFramePr>
          <p:cNvPr id="9" name="Схема 8">
            <a:extLst>
              <a:ext uri="{FF2B5EF4-FFF2-40B4-BE49-F238E27FC236}">
                <a16:creationId xmlns:a16="http://schemas.microsoft.com/office/drawing/2014/main" id="{C10FE161-3B99-4B29-9B15-ED6DECAA2698}"/>
              </a:ext>
            </a:extLst>
          </p:cNvPr>
          <p:cNvGraphicFramePr/>
          <p:nvPr>
            <p:extLst>
              <p:ext uri="{D42A27DB-BD31-4B8C-83A1-F6EECF244321}">
                <p14:modId xmlns:p14="http://schemas.microsoft.com/office/powerpoint/2010/main" val="936231492"/>
              </p:ext>
            </p:extLst>
          </p:nvPr>
        </p:nvGraphicFramePr>
        <p:xfrm>
          <a:off x="2032000" y="2920300"/>
          <a:ext cx="8128000" cy="3308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64241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graphicEl>
                                              <a:dgm id="{211036C9-6824-49B3-B91C-15E0D633DAFC}"/>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graphicEl>
                                              <a:dgm id="{6A3F493F-9C0E-4BF2-B932-6FDC77BEED11}"/>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graphicEl>
                                              <a:dgm id="{89E38EE2-5FBD-4305-918A-4F57EF626653}"/>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graphicEl>
                                              <a:dgm id="{48C870BE-C35B-4C49-B16D-68840ED21BAE}"/>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graphicEl>
                                              <a:dgm id="{26927A3E-27E3-4C25-8BA3-0D8118DFD6E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План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79663"/>
            <a:ext cx="8096376" cy="3393234"/>
          </a:xfrm>
        </p:spPr>
        <p:txBody>
          <a:bodyPr>
            <a:noAutofit/>
          </a:bodyPr>
          <a:lstStyle/>
          <a:p>
            <a:pPr marL="342900" indent="-342900">
              <a:spcBef>
                <a:spcPts val="0"/>
              </a:spcBef>
              <a:buFont typeface="+mj-lt"/>
              <a:buAutoNum type="arabicPeriod"/>
            </a:pPr>
            <a:r>
              <a:rPr lang="ru-RU" sz="2000" dirty="0"/>
              <a:t>Введение</a:t>
            </a:r>
          </a:p>
          <a:p>
            <a:pPr marL="342900" indent="-342900">
              <a:spcBef>
                <a:spcPts val="0"/>
              </a:spcBef>
              <a:buFont typeface="+mj-lt"/>
              <a:buAutoNum type="arabicPeriod"/>
            </a:pPr>
            <a:r>
              <a:rPr lang="ru-RU" sz="2000" dirty="0"/>
              <a:t>Сравнение аналогов</a:t>
            </a:r>
          </a:p>
          <a:p>
            <a:pPr marL="342900" indent="-342900">
              <a:spcBef>
                <a:spcPts val="0"/>
              </a:spcBef>
              <a:buFont typeface="+mj-lt"/>
              <a:buAutoNum type="arabicPeriod"/>
            </a:pPr>
            <a:r>
              <a:rPr lang="ru-RU" sz="2000" dirty="0"/>
              <a:t>Требования к программе</a:t>
            </a:r>
          </a:p>
          <a:p>
            <a:pPr marL="342900" indent="-342900">
              <a:spcBef>
                <a:spcPts val="0"/>
              </a:spcBef>
              <a:buFont typeface="+mj-lt"/>
              <a:buAutoNum type="arabicPeriod"/>
            </a:pPr>
            <a:endParaRPr lang="ru-RU" sz="2000" dirty="0"/>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B7E4D855-F989-4F2E-B4EF-3E475C2B98BE}"/>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22144800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появления пятен</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5353C4D1-F7AA-4A94-8951-8F7A7BBF8593}"/>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4" name="BugSpots">
            <a:hlinkClick r:id="" action="ppaction://media"/>
            <a:extLst>
              <a:ext uri="{FF2B5EF4-FFF2-40B4-BE49-F238E27FC236}">
                <a16:creationId xmlns:a16="http://schemas.microsoft.com/office/drawing/2014/main" id="{BB2AB102-A5DA-4385-9E8F-AB553EC5E2B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26463" y="2153414"/>
            <a:ext cx="8339074" cy="4155866"/>
          </a:xfrm>
          <a:prstGeom prst="rect">
            <a:avLst/>
          </a:prstGeom>
        </p:spPr>
      </p:pic>
    </p:spTree>
    <p:extLst>
      <p:ext uri="{BB962C8B-B14F-4D97-AF65-F5344CB8AC3E}">
        <p14:creationId xmlns:p14="http://schemas.microsoft.com/office/powerpoint/2010/main" val="3522253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1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появления пятен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Написать, как была решена проблема: был написан новый алгоритм смещения пятен</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Текст 10">
            <a:extLst>
              <a:ext uri="{FF2B5EF4-FFF2-40B4-BE49-F238E27FC236}">
                <a16:creationId xmlns:a16="http://schemas.microsoft.com/office/drawing/2014/main" id="{16CF5E67-5CAE-4188-B727-D068EA88375E}"/>
              </a:ext>
            </a:extLst>
          </p:cNvPr>
          <p:cNvSpPr txBox="1">
            <a:spLocks/>
          </p:cNvSpPr>
          <p:nvPr/>
        </p:nvSpPr>
        <p:spPr>
          <a:xfrm>
            <a:off x="6956612" y="2043953"/>
            <a:ext cx="4687248" cy="37875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1600" i="1" dirty="0"/>
              <a:t>Здесь будет гиф-анимация с исправленным алгоритмом появления пятен</a:t>
            </a:r>
          </a:p>
        </p:txBody>
      </p:sp>
      <p:sp>
        <p:nvSpPr>
          <p:cNvPr id="12" name="Заголовок 2">
            <a:extLst>
              <a:ext uri="{FF2B5EF4-FFF2-40B4-BE49-F238E27FC236}">
                <a16:creationId xmlns:a16="http://schemas.microsoft.com/office/drawing/2014/main" id="{75501417-5140-43CA-9FEF-2EF7C605741A}"/>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8408428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7" y="1447790"/>
            <a:ext cx="6289687" cy="777025"/>
          </a:xfrm>
        </p:spPr>
        <p:txBody>
          <a:bodyPr>
            <a:normAutofit/>
          </a:bodyPr>
          <a:lstStyle/>
          <a:p>
            <a:r>
              <a:rPr lang="ru-RU" sz="2800" b="1" dirty="0"/>
              <a:t>Заключение</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79663"/>
            <a:ext cx="6289688" cy="3393234"/>
          </a:xfrm>
        </p:spPr>
        <p:txBody>
          <a:bodyPr>
            <a:normAutofit/>
          </a:bodyPr>
          <a:lstStyle/>
          <a:p>
            <a:pPr>
              <a:spcBef>
                <a:spcPts val="0"/>
              </a:spcBef>
            </a:pPr>
            <a:r>
              <a:rPr lang="ru-RU" sz="2000" dirty="0"/>
              <a:t>Мы достигли цель – разработали мобильную игру «Торт в лицо» на игровом движке </a:t>
            </a:r>
            <a:r>
              <a:rPr lang="ru-RU" sz="2000" dirty="0" err="1"/>
              <a:t>Unity</a:t>
            </a:r>
            <a:r>
              <a:rPr lang="ru-RU" sz="2000" dirty="0"/>
              <a:t>.</a:t>
            </a:r>
          </a:p>
          <a:p>
            <a:pPr>
              <a:spcBef>
                <a:spcPts val="0"/>
              </a:spcBef>
            </a:pPr>
            <a:r>
              <a:rPr lang="ru-RU" sz="2000" dirty="0"/>
              <a:t>Написать о выполненных задачах.</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Заключение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287FFEC3-6930-4326-8764-E06877990E3A}"/>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2866652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8E54C6C-825C-BC2E-C63F-46EDB472B522}"/>
              </a:ext>
            </a:extLst>
          </p:cNvPr>
          <p:cNvSpPr txBox="1"/>
          <p:nvPr/>
        </p:nvSpPr>
        <p:spPr>
          <a:xfrm>
            <a:off x="512884" y="1517290"/>
            <a:ext cx="11166231" cy="1323439"/>
          </a:xfrm>
          <a:prstGeom prst="rect">
            <a:avLst/>
          </a:prstGeom>
          <a:noFill/>
        </p:spPr>
        <p:txBody>
          <a:bodyPr wrap="square" rtlCol="0">
            <a:spAutoFit/>
          </a:bodyPr>
          <a:lstStyle/>
          <a:p>
            <a:pPr algn="ctr"/>
            <a:r>
              <a:rPr lang="ru-RU" sz="4000" dirty="0">
                <a:latin typeface="HSE Sans" panose="02000000000000000000" pitchFamily="2" charset="0"/>
              </a:rPr>
              <a:t>Спасибо за внимание!</a:t>
            </a:r>
          </a:p>
          <a:p>
            <a:pPr algn="ctr"/>
            <a:r>
              <a:rPr lang="ru-RU" sz="4000" dirty="0">
                <a:latin typeface="HSE Sans" panose="02000000000000000000" pitchFamily="2" charset="0"/>
              </a:rPr>
              <a:t>Готовы ответить на ваши вопросы.</a:t>
            </a:r>
          </a:p>
        </p:txBody>
      </p:sp>
      <p:sp>
        <p:nvSpPr>
          <p:cNvPr id="4" name="Текст 3">
            <a:extLst>
              <a:ext uri="{FF2B5EF4-FFF2-40B4-BE49-F238E27FC236}">
                <a16:creationId xmlns:a16="http://schemas.microsoft.com/office/drawing/2014/main" id="{37EEB70C-0EDB-48B0-9D61-DD61EB1E8C09}"/>
              </a:ext>
            </a:extLst>
          </p:cNvPr>
          <p:cNvSpPr txBox="1">
            <a:spLocks/>
          </p:cNvSpPr>
          <p:nvPr/>
        </p:nvSpPr>
        <p:spPr>
          <a:xfrm>
            <a:off x="1175657" y="3788229"/>
            <a:ext cx="4293326" cy="22903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2400" dirty="0"/>
              <a:t>Ларионова Яна Андреевна, студентка ПИ-21-2</a:t>
            </a:r>
          </a:p>
          <a:p>
            <a:pPr marL="0" indent="0">
              <a:buNone/>
            </a:pPr>
            <a:r>
              <a:rPr lang="ru-RU" sz="2400" dirty="0"/>
              <a:t>Телефон: +7 904 841-36-23</a:t>
            </a:r>
          </a:p>
          <a:p>
            <a:pPr marL="0" indent="0">
              <a:buNone/>
            </a:pPr>
            <a:r>
              <a:rPr lang="ru-RU" sz="2400" dirty="0"/>
              <a:t>E-</a:t>
            </a:r>
            <a:r>
              <a:rPr lang="ru-RU" sz="2400" dirty="0" err="1"/>
              <a:t>mail</a:t>
            </a:r>
            <a:r>
              <a:rPr lang="ru-RU" sz="2400" dirty="0"/>
              <a:t>: </a:t>
            </a:r>
            <a:r>
              <a:rPr lang="en-GB" sz="2400" dirty="0"/>
              <a:t>nyanya.yara@gmail.com</a:t>
            </a:r>
            <a:endParaRPr lang="ru-RU" sz="2400" dirty="0"/>
          </a:p>
        </p:txBody>
      </p:sp>
      <p:sp>
        <p:nvSpPr>
          <p:cNvPr id="9" name="Текст 3">
            <a:extLst>
              <a:ext uri="{FF2B5EF4-FFF2-40B4-BE49-F238E27FC236}">
                <a16:creationId xmlns:a16="http://schemas.microsoft.com/office/drawing/2014/main" id="{3F9C4982-3E04-4BA0-BD97-07C4866D578E}"/>
              </a:ext>
            </a:extLst>
          </p:cNvPr>
          <p:cNvSpPr txBox="1">
            <a:spLocks/>
          </p:cNvSpPr>
          <p:nvPr/>
        </p:nvSpPr>
        <p:spPr>
          <a:xfrm>
            <a:off x="6723019" y="3788229"/>
            <a:ext cx="4293326" cy="22903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2400" dirty="0"/>
              <a:t>Федосеев Данил Сергеевич, студент ПИ-21-2</a:t>
            </a:r>
          </a:p>
          <a:p>
            <a:pPr marL="0" indent="0">
              <a:buNone/>
            </a:pPr>
            <a:r>
              <a:rPr lang="ru-RU" sz="2400" dirty="0"/>
              <a:t>Телефон: +7 902 804-29-08</a:t>
            </a:r>
          </a:p>
          <a:p>
            <a:pPr marL="0" indent="0">
              <a:buNone/>
            </a:pPr>
            <a:r>
              <a:rPr lang="en-US" sz="2400" dirty="0"/>
              <a:t>E-mail: fs159@mail.ru</a:t>
            </a:r>
            <a:endParaRPr lang="ru-RU" sz="2400" dirty="0"/>
          </a:p>
        </p:txBody>
      </p:sp>
    </p:spTree>
    <p:extLst>
      <p:ext uri="{BB962C8B-B14F-4D97-AF65-F5344CB8AC3E}">
        <p14:creationId xmlns:p14="http://schemas.microsoft.com/office/powerpoint/2010/main" val="1282161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Содержание</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03585"/>
            <a:ext cx="9797818" cy="4167553"/>
          </a:xfrm>
        </p:spPr>
        <p:txBody>
          <a:bodyPr numCol="2">
            <a:normAutofit/>
          </a:bodyPr>
          <a:lstStyle/>
          <a:p>
            <a:pPr marL="342900" indent="-342900">
              <a:buFont typeface="Symbol" panose="05050102010706020507" pitchFamily="18" charset="2"/>
              <a:buChar char="-"/>
            </a:pPr>
            <a:r>
              <a:rPr lang="ru-RU" sz="1800" dirty="0">
                <a:hlinkClick r:id="rId2" action="ppaction://hlinksldjump"/>
              </a:rPr>
              <a:t>Актуальность</a:t>
            </a:r>
            <a:endParaRPr lang="ru-RU" sz="1800" dirty="0"/>
          </a:p>
          <a:p>
            <a:pPr marL="342900" indent="-342900">
              <a:buFont typeface="Symbol" panose="05050102010706020507" pitchFamily="18" charset="2"/>
              <a:buChar char="-"/>
            </a:pPr>
            <a:r>
              <a:rPr lang="ru-RU" sz="1800" dirty="0">
                <a:hlinkClick r:id="rId3" action="ppaction://hlinksldjump"/>
              </a:rPr>
              <a:t>Объект и предмет исследования</a:t>
            </a:r>
            <a:endParaRPr lang="ru-RU" sz="1800" dirty="0"/>
          </a:p>
          <a:p>
            <a:pPr marL="342900" indent="-342900">
              <a:buFont typeface="Symbol" panose="05050102010706020507" pitchFamily="18" charset="2"/>
              <a:buChar char="-"/>
            </a:pPr>
            <a:r>
              <a:rPr lang="ru-RU" sz="1800" dirty="0">
                <a:hlinkClick r:id="rId4" action="ppaction://hlinksldjump"/>
              </a:rPr>
              <a:t>Цель и задачи</a:t>
            </a:r>
            <a:endParaRPr lang="ru-RU" sz="1800" dirty="0"/>
          </a:p>
          <a:p>
            <a:pPr marL="342900" indent="-342900">
              <a:buFont typeface="Symbol" panose="05050102010706020507" pitchFamily="18" charset="2"/>
              <a:buChar char="-"/>
            </a:pPr>
            <a:r>
              <a:rPr lang="ru-RU" sz="1800" dirty="0">
                <a:hlinkClick r:id="rId5" action="ppaction://hlinksldjump"/>
              </a:rPr>
              <a:t>Методы исследования</a:t>
            </a:r>
            <a:endParaRPr lang="ru-RU" sz="1800" dirty="0"/>
          </a:p>
          <a:p>
            <a:pPr marL="342900" indent="-342900">
              <a:buFont typeface="Symbol" panose="05050102010706020507" pitchFamily="18" charset="2"/>
              <a:buChar char="-"/>
            </a:pPr>
            <a:r>
              <a:rPr lang="ru-RU" sz="1800" dirty="0">
                <a:hlinkClick r:id="rId5" action="ppaction://hlinksldjump"/>
              </a:rPr>
              <a:t>Результаты</a:t>
            </a:r>
            <a:endParaRPr lang="ru-RU" sz="1800" dirty="0"/>
          </a:p>
          <a:p>
            <a:pPr marL="342900" indent="-342900">
              <a:buFont typeface="Symbol" panose="05050102010706020507" pitchFamily="18" charset="2"/>
              <a:buChar char="-"/>
            </a:pPr>
            <a:r>
              <a:rPr lang="ru-RU" sz="1800" dirty="0">
                <a:hlinkClick r:id="rId6" action="ppaction://hlinksldjump"/>
              </a:rPr>
              <a:t>Требования к программе</a:t>
            </a:r>
            <a:endParaRPr lang="ru-RU" sz="1800" dirty="0"/>
          </a:p>
          <a:p>
            <a:pPr marL="342900" indent="-342900">
              <a:buFont typeface="Symbol" panose="05050102010706020507" pitchFamily="18" charset="2"/>
              <a:buChar char="-"/>
            </a:pPr>
            <a:r>
              <a:rPr lang="ru-RU" sz="1800" dirty="0">
                <a:hlinkClick r:id="rId7" action="ppaction://hlinksldjump"/>
              </a:rPr>
              <a:t>Игра «</a:t>
            </a:r>
            <a:r>
              <a:rPr lang="en-US" sz="1800" dirty="0">
                <a:hlinkClick r:id="rId7" action="ppaction://hlinksldjump"/>
              </a:rPr>
              <a:t>Beat the Boss 4</a:t>
            </a:r>
            <a:r>
              <a:rPr lang="ru-RU" sz="1800" dirty="0">
                <a:hlinkClick r:id="rId7" action="ppaction://hlinksldjump"/>
              </a:rPr>
              <a:t>»</a:t>
            </a:r>
            <a:endParaRPr lang="en-US" sz="1800" dirty="0"/>
          </a:p>
          <a:p>
            <a:pPr marL="342900" indent="-342900">
              <a:buFont typeface="Symbol" panose="05050102010706020507" pitchFamily="18" charset="2"/>
              <a:buChar char="-"/>
            </a:pPr>
            <a:r>
              <a:rPr lang="en-US" sz="1800" dirty="0" err="1">
                <a:hlinkClick r:id="rId8" action="ppaction://hlinksldjump"/>
              </a:rPr>
              <a:t>Игра</a:t>
            </a:r>
            <a:r>
              <a:rPr lang="en-US" sz="1800" dirty="0">
                <a:hlinkClick r:id="rId8" action="ppaction://hlinksldjump"/>
              </a:rPr>
              <a:t> «Icing On The Cake»</a:t>
            </a:r>
            <a:endParaRPr lang="en-US" sz="1800" dirty="0"/>
          </a:p>
          <a:p>
            <a:pPr marL="342900" indent="-342900">
              <a:buFont typeface="Symbol" panose="05050102010706020507" pitchFamily="18" charset="2"/>
              <a:buChar char="-"/>
            </a:pPr>
            <a:r>
              <a:rPr lang="ru-RU" sz="1800" dirty="0">
                <a:hlinkClick r:id="rId6" action="ppaction://hlinksldjump"/>
              </a:rPr>
              <a:t>Выбор программой среды</a:t>
            </a:r>
            <a:endParaRPr lang="en-US" sz="1800" dirty="0"/>
          </a:p>
          <a:p>
            <a:pPr marL="342900" indent="-342900">
              <a:buFont typeface="Symbol" panose="05050102010706020507" pitchFamily="18" charset="2"/>
              <a:buChar char="-"/>
            </a:pPr>
            <a:r>
              <a:rPr lang="ru-RU" sz="1800" dirty="0">
                <a:hlinkClick r:id="rId9" action="ppaction://hlinksldjump"/>
              </a:rPr>
              <a:t>Алгоритм пула объектов</a:t>
            </a:r>
            <a:endParaRPr lang="ru-RU" sz="1800" dirty="0"/>
          </a:p>
          <a:p>
            <a:pPr marL="342900" indent="-342900">
              <a:buFont typeface="Symbol" panose="05050102010706020507" pitchFamily="18" charset="2"/>
              <a:buChar char="-"/>
            </a:pPr>
            <a:r>
              <a:rPr lang="ru-RU" sz="1800" dirty="0">
                <a:hlinkClick r:id="rId10" action="ppaction://hlinksldjump"/>
              </a:rPr>
              <a:t>Алгоритм построения траектории</a:t>
            </a:r>
            <a:endParaRPr lang="ru-RU" sz="1800" dirty="0"/>
          </a:p>
          <a:p>
            <a:pPr marL="342900" indent="-342900">
              <a:buFont typeface="Symbol" panose="05050102010706020507" pitchFamily="18" charset="2"/>
              <a:buChar char="-"/>
            </a:pPr>
            <a:r>
              <a:rPr lang="ru-RU" sz="1800" dirty="0">
                <a:hlinkClick r:id="rId11" action="ppaction://hlinksldjump"/>
              </a:rPr>
              <a:t>Алгоритм метания торта из пушки</a:t>
            </a:r>
            <a:endParaRPr lang="ru-RU" sz="1800" dirty="0"/>
          </a:p>
          <a:p>
            <a:pPr marL="342900" indent="-342900">
              <a:buFont typeface="Symbol" panose="05050102010706020507" pitchFamily="18" charset="2"/>
              <a:buChar char="-"/>
            </a:pPr>
            <a:r>
              <a:rPr lang="ru-RU" sz="1800" dirty="0">
                <a:hlinkClick r:id="rId12" action="ppaction://hlinksldjump"/>
              </a:rPr>
              <a:t>Алгоритм отдачи пушки</a:t>
            </a:r>
            <a:endParaRPr lang="ru-RU" sz="1800" dirty="0"/>
          </a:p>
          <a:p>
            <a:pPr marL="342900" indent="-342900">
              <a:buFont typeface="Symbol" panose="05050102010706020507" pitchFamily="18" charset="2"/>
              <a:buChar char="-"/>
            </a:pPr>
            <a:r>
              <a:rPr lang="ru-RU" sz="1800" dirty="0">
                <a:hlinkClick r:id="rId13" action="ppaction://hlinksldjump"/>
              </a:rPr>
              <a:t>Алгоритм появления пятен</a:t>
            </a:r>
            <a:endParaRPr lang="ru-RU" sz="1800" dirty="0"/>
          </a:p>
          <a:p>
            <a:pPr marL="342900" indent="-342900">
              <a:buFont typeface="Symbol" panose="05050102010706020507" pitchFamily="18" charset="2"/>
              <a:buChar char="-"/>
            </a:pPr>
            <a:r>
              <a:rPr lang="ru-RU" sz="1800" dirty="0">
                <a:hlinkClick r:id="rId14" action="ppaction://hlinksldjump"/>
              </a:rPr>
              <a:t>Алгоритм плавного удаления объектов</a:t>
            </a:r>
            <a:endParaRPr lang="ru-RU" sz="1800" dirty="0"/>
          </a:p>
          <a:p>
            <a:pPr marL="342900" indent="-342900">
              <a:buFont typeface="Symbol" panose="05050102010706020507" pitchFamily="18" charset="2"/>
              <a:buChar char="-"/>
            </a:pPr>
            <a:r>
              <a:rPr lang="ru-RU" sz="1800" dirty="0">
                <a:hlinkClick r:id="rId14" action="ppaction://hlinksldjump"/>
              </a:rPr>
              <a:t>Алгоритм удаления тортов по количеству</a:t>
            </a:r>
            <a:endParaRPr lang="ru-RU" sz="1800" dirty="0"/>
          </a:p>
          <a:p>
            <a:pPr marL="342900" indent="-342900">
              <a:buFont typeface="Symbol" panose="05050102010706020507" pitchFamily="18" charset="2"/>
              <a:buChar char="-"/>
            </a:pPr>
            <a:r>
              <a:rPr lang="ru-RU" sz="1800" dirty="0">
                <a:hlinkClick r:id="" action="ppaction://noaction"/>
              </a:rPr>
              <a:t>У повара атрофировалась часть лица</a:t>
            </a:r>
            <a:endParaRPr lang="ru-RU" sz="1800" dirty="0"/>
          </a:p>
          <a:p>
            <a:pPr marL="342900" indent="-342900">
              <a:buFont typeface="Symbol" panose="05050102010706020507" pitchFamily="18" charset="2"/>
              <a:buChar char="-"/>
            </a:pPr>
            <a:r>
              <a:rPr lang="ru-RU" sz="1800" dirty="0">
                <a:hlinkClick r:id="rId12" action="ppaction://hlinksldjump"/>
              </a:rPr>
              <a:t>Тестирование пула объектов</a:t>
            </a:r>
            <a:endParaRPr lang="ru-RU" sz="1800" dirty="0"/>
          </a:p>
          <a:p>
            <a:pPr marL="342900" indent="-342900">
              <a:buFont typeface="Symbol" panose="05050102010706020507" pitchFamily="18" charset="2"/>
              <a:buChar char="-"/>
            </a:pPr>
            <a:r>
              <a:rPr lang="ru-RU" sz="1800" dirty="0">
                <a:hlinkClick r:id="rId15" action="ppaction://hlinksldjump"/>
              </a:rPr>
              <a:t>Тестирование появления пятен</a:t>
            </a:r>
            <a:endParaRPr lang="ru-RU" sz="1800" dirty="0"/>
          </a:p>
          <a:p>
            <a:pPr marL="342900" indent="-342900">
              <a:buFont typeface="Symbol" panose="05050102010706020507" pitchFamily="18" charset="2"/>
              <a:buChar char="-"/>
            </a:pPr>
            <a:r>
              <a:rPr lang="ru-RU" sz="1800" dirty="0">
                <a:hlinkClick r:id="rId16" action="ppaction://hlinksldjump"/>
              </a:rPr>
              <a:t>Заключение</a:t>
            </a:r>
            <a:endParaRPr lang="ru-RU" sz="1800" dirty="0"/>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Защита курсового проекта</a:t>
            </a:r>
          </a:p>
          <a:p>
            <a:r>
              <a:rPr lang="ru-RU" dirty="0"/>
              <a:t>Пермь, 2022</a:t>
            </a:r>
          </a:p>
        </p:txBody>
      </p:sp>
      <p:sp>
        <p:nvSpPr>
          <p:cNvPr id="12" name="Заголовок 2">
            <a:extLst>
              <a:ext uri="{FF2B5EF4-FFF2-40B4-BE49-F238E27FC236}">
                <a16:creationId xmlns:a16="http://schemas.microsoft.com/office/drawing/2014/main" id="{2C4C0281-2C81-4E35-BC28-957C851C5436}"/>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312560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Почему выбрана данная тема?</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Стресс негативно влияет на психическое состояние человека.</a:t>
            </a:r>
          </a:p>
          <a:p>
            <a:r>
              <a:rPr lang="ru-RU" sz="2000" dirty="0"/>
              <a:t>Следовательно, проблема стресса является одной из самых актуальных в жизни.</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Введение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6" name="Заголовок 2">
            <a:extLst>
              <a:ext uri="{FF2B5EF4-FFF2-40B4-BE49-F238E27FC236}">
                <a16:creationId xmlns:a16="http://schemas.microsoft.com/office/drawing/2014/main" id="{18861256-8864-4C4F-8B6D-31650F8BA256}"/>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Рисунок 1">
            <a:extLst>
              <a:ext uri="{FF2B5EF4-FFF2-40B4-BE49-F238E27FC236}">
                <a16:creationId xmlns:a16="http://schemas.microsoft.com/office/drawing/2014/main" id="{F7425E13-49BC-4E95-8E4E-0701DCC0A312}"/>
              </a:ext>
            </a:extLst>
          </p:cNvPr>
          <p:cNvPicPr>
            <a:picLocks noChangeAspect="1"/>
          </p:cNvPicPr>
          <p:nvPr/>
        </p:nvPicPr>
        <p:blipFill>
          <a:blip r:embed="rId3"/>
          <a:stretch>
            <a:fillRect/>
          </a:stretch>
        </p:blipFill>
        <p:spPr>
          <a:xfrm>
            <a:off x="7380656" y="1351537"/>
            <a:ext cx="3830573" cy="4812564"/>
          </a:xfrm>
          <a:prstGeom prst="rect">
            <a:avLst/>
          </a:prstGeom>
        </p:spPr>
      </p:pic>
    </p:spTree>
    <p:extLst>
      <p:ext uri="{BB962C8B-B14F-4D97-AF65-F5344CB8AC3E}">
        <p14:creationId xmlns:p14="http://schemas.microsoft.com/office/powerpoint/2010/main" val="16500299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Объект и предмет исследования</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Объект исследования – игры, с помощью которых люди снижают стресс.</a:t>
            </a:r>
          </a:p>
          <a:p>
            <a:r>
              <a:rPr lang="ru-RU" sz="2000" dirty="0"/>
              <a:t>Предмет исследования – разработка мобильной игры, с помощью которой пользователь сможет снизить свой уровень стресса.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Введение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6D8E5B90-E390-4158-A866-CD3B60ED357D}"/>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15" name="Picture 4" descr="https://avatars.mds.yandex.net/get-zen_doc/1352765/pub_5d57f107f0d4f400ad700796_5d599dc7b5e99200ad31d5f7/scale_1200">
            <a:extLst>
              <a:ext uri="{FF2B5EF4-FFF2-40B4-BE49-F238E27FC236}">
                <a16:creationId xmlns:a16="http://schemas.microsoft.com/office/drawing/2014/main" id="{6A6D81F5-2B70-491F-BCCD-BD9E725D25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9892" y="2223362"/>
            <a:ext cx="5519085" cy="3075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4829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Цель и задачи</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79663"/>
            <a:ext cx="8096376" cy="3393234"/>
          </a:xfrm>
        </p:spPr>
        <p:txBody>
          <a:bodyPr>
            <a:noAutofit/>
          </a:bodyPr>
          <a:lstStyle/>
          <a:p>
            <a:pPr>
              <a:spcBef>
                <a:spcPts val="0"/>
              </a:spcBef>
            </a:pPr>
            <a:r>
              <a:rPr lang="ru-RU" sz="2400" b="1" dirty="0"/>
              <a:t>Цель</a:t>
            </a:r>
            <a:endParaRPr lang="ru-RU" sz="2000" b="1" dirty="0"/>
          </a:p>
          <a:p>
            <a:pPr>
              <a:spcBef>
                <a:spcPts val="0"/>
              </a:spcBef>
            </a:pPr>
            <a:r>
              <a:rPr lang="ru-RU" sz="2000" dirty="0"/>
              <a:t>Разработать мобильную игру «Торт в лицо» на игровом движке Unity.</a:t>
            </a:r>
          </a:p>
          <a:p>
            <a:r>
              <a:rPr lang="ru-RU" sz="2400" b="1" dirty="0"/>
              <a:t>Задачи</a:t>
            </a:r>
            <a:endParaRPr lang="ru-RU" sz="2000" b="1" dirty="0"/>
          </a:p>
          <a:p>
            <a:pPr marL="342900" indent="-342900">
              <a:spcBef>
                <a:spcPts val="0"/>
              </a:spcBef>
              <a:buFont typeface="+mj-lt"/>
              <a:buAutoNum type="arabicPeriod"/>
            </a:pPr>
            <a:r>
              <a:rPr lang="ru-RU" sz="2000" dirty="0"/>
              <a:t>Проанализировать задачу и разработать требования к игре.</a:t>
            </a:r>
          </a:p>
          <a:p>
            <a:pPr marL="342900" indent="-342900">
              <a:spcBef>
                <a:spcPts val="0"/>
              </a:spcBef>
              <a:buFont typeface="+mj-lt"/>
              <a:buAutoNum type="arabicPeriod"/>
            </a:pPr>
            <a:r>
              <a:rPr lang="ru-RU" sz="2000" dirty="0"/>
              <a:t>Выбрать и разработать алгоритмы для реализации игры.</a:t>
            </a:r>
          </a:p>
          <a:p>
            <a:pPr marL="342900" indent="-342900">
              <a:spcBef>
                <a:spcPts val="0"/>
              </a:spcBef>
              <a:buFont typeface="+mj-lt"/>
              <a:buAutoNum type="arabicPeriod"/>
            </a:pPr>
            <a:r>
              <a:rPr lang="ru-RU" sz="2000" dirty="0"/>
              <a:t>Спроектировать игру.</a:t>
            </a:r>
          </a:p>
          <a:p>
            <a:pPr marL="342900" indent="-342900">
              <a:spcBef>
                <a:spcPts val="0"/>
              </a:spcBef>
              <a:buFont typeface="+mj-lt"/>
              <a:buAutoNum type="arabicPeriod"/>
            </a:pPr>
            <a:r>
              <a:rPr lang="ru-RU" sz="2000" dirty="0"/>
              <a:t>Реализовать мобильную игру.</a:t>
            </a:r>
          </a:p>
          <a:p>
            <a:pPr marL="342900" indent="-342900">
              <a:spcBef>
                <a:spcPts val="0"/>
              </a:spcBef>
              <a:buFont typeface="+mj-lt"/>
              <a:buAutoNum type="arabicPeriod"/>
            </a:pPr>
            <a:r>
              <a:rPr lang="ru-RU" sz="2000" dirty="0"/>
              <a:t>Протестировать и отладить игру.</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Введение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B7E4D855-F989-4F2E-B4EF-3E475C2B98BE}"/>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2679227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8" y="1447790"/>
            <a:ext cx="4140012" cy="777025"/>
          </a:xfrm>
        </p:spPr>
        <p:txBody>
          <a:bodyPr>
            <a:normAutofit/>
          </a:bodyPr>
          <a:lstStyle/>
          <a:p>
            <a:r>
              <a:rPr lang="ru-RU" sz="2800" b="1" dirty="0"/>
              <a:t>Результаты</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8" y="2379663"/>
            <a:ext cx="4140012" cy="3393234"/>
          </a:xfrm>
        </p:spPr>
        <p:txBody>
          <a:bodyPr>
            <a:normAutofit/>
          </a:bodyPr>
          <a:lstStyle/>
          <a:p>
            <a:r>
              <a:rPr lang="ru-RU" sz="2000" dirty="0"/>
              <a:t>Мы предложили поиграть в нашу игру «Торт в лицо» группе людей. До и после игры с помощью опроса мы замерили уровень стресса.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graphicFrame>
        <p:nvGraphicFramePr>
          <p:cNvPr id="15" name="Диаграмма 14">
            <a:extLst>
              <a:ext uri="{FF2B5EF4-FFF2-40B4-BE49-F238E27FC236}">
                <a16:creationId xmlns:a16="http://schemas.microsoft.com/office/drawing/2014/main" id="{E438BC0E-5970-449D-BE63-9F7187BA7721}"/>
              </a:ext>
            </a:extLst>
          </p:cNvPr>
          <p:cNvGraphicFramePr>
            <a:graphicFrameLocks/>
          </p:cNvGraphicFramePr>
          <p:nvPr>
            <p:extLst>
              <p:ext uri="{D42A27DB-BD31-4B8C-83A1-F6EECF244321}">
                <p14:modId xmlns:p14="http://schemas.microsoft.com/office/powerpoint/2010/main" val="3886175454"/>
              </p:ext>
            </p:extLst>
          </p:nvPr>
        </p:nvGraphicFramePr>
        <p:xfrm>
          <a:off x="5272088" y="1486300"/>
          <a:ext cx="6372225" cy="4289425"/>
        </p:xfrm>
        <a:graphic>
          <a:graphicData uri="http://schemas.openxmlformats.org/drawingml/2006/chart">
            <c:chart xmlns:c="http://schemas.openxmlformats.org/drawingml/2006/chart" xmlns:r="http://schemas.openxmlformats.org/officeDocument/2006/relationships" r:id="rId3"/>
          </a:graphicData>
        </a:graphic>
      </p:graphicFrame>
      <p:sp>
        <p:nvSpPr>
          <p:cNvPr id="11" name="Заголовок 2">
            <a:extLst>
              <a:ext uri="{FF2B5EF4-FFF2-40B4-BE49-F238E27FC236}">
                <a16:creationId xmlns:a16="http://schemas.microsoft.com/office/drawing/2014/main" id="{3E083CCF-13FD-405B-AB06-5EF93D07DB3B}"/>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12" name="Рисунок 11" descr="Кусок торта">
            <a:hlinkClick r:id="rId4" action="ppaction://hlinksldjump"/>
            <a:extLst>
              <a:ext uri="{FF2B5EF4-FFF2-40B4-BE49-F238E27FC236}">
                <a16:creationId xmlns:a16="http://schemas.microsoft.com/office/drawing/2014/main" id="{441032EE-E337-412A-AC59-6BF43B4A160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99206" y="530964"/>
            <a:ext cx="369107" cy="369107"/>
          </a:xfrm>
          <a:prstGeom prst="rect">
            <a:avLst/>
          </a:prstGeom>
        </p:spPr>
      </p:pic>
    </p:spTree>
    <p:extLst>
      <p:ext uri="{BB962C8B-B14F-4D97-AF65-F5344CB8AC3E}">
        <p14:creationId xmlns:p14="http://schemas.microsoft.com/office/powerpoint/2010/main" val="1179115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Игра «</a:t>
            </a:r>
            <a:r>
              <a:rPr lang="en-GB" sz="2800" b="1" dirty="0"/>
              <a:t>Beat the Boss 4</a:t>
            </a:r>
            <a:r>
              <a:rPr lang="ru-RU" sz="2800" b="1" dirty="0"/>
              <a:t>»</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Анализ аналогов программы</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Заголовок 2">
            <a:extLst>
              <a:ext uri="{FF2B5EF4-FFF2-40B4-BE49-F238E27FC236}">
                <a16:creationId xmlns:a16="http://schemas.microsoft.com/office/drawing/2014/main" id="{37AF217D-FA89-41DC-B285-DDF6293CB13B}"/>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BeatTheBoss">
            <a:hlinkClick r:id="" action="ppaction://media"/>
            <a:extLst>
              <a:ext uri="{FF2B5EF4-FFF2-40B4-BE49-F238E27FC236}">
                <a16:creationId xmlns:a16="http://schemas.microsoft.com/office/drawing/2014/main" id="{5488D6F6-0B72-43EA-A3C1-6396A465C98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787" t="12632" r="702"/>
          <a:stretch/>
        </p:blipFill>
        <p:spPr>
          <a:xfrm>
            <a:off x="1798320" y="2067834"/>
            <a:ext cx="8595360" cy="4288057"/>
          </a:xfrm>
          <a:prstGeom prst="rect">
            <a:avLst/>
          </a:prstGeom>
        </p:spPr>
      </p:pic>
    </p:spTree>
    <p:extLst>
      <p:ext uri="{BB962C8B-B14F-4D97-AF65-F5344CB8AC3E}">
        <p14:creationId xmlns:p14="http://schemas.microsoft.com/office/powerpoint/2010/main" val="4107441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Игра «</a:t>
            </a:r>
            <a:r>
              <a:rPr lang="en-GB" sz="2800" b="1" dirty="0"/>
              <a:t>Icing On The Cake</a:t>
            </a:r>
            <a:r>
              <a:rPr lang="ru-RU" sz="2800" b="1" dirty="0"/>
              <a:t>»</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Анализ аналогов программы</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3A66C038-F233-4F2D-8CDF-D7A78CA02364}"/>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3" name="Icing">
            <a:hlinkClick r:id="" action="ppaction://media"/>
            <a:extLst>
              <a:ext uri="{FF2B5EF4-FFF2-40B4-BE49-F238E27FC236}">
                <a16:creationId xmlns:a16="http://schemas.microsoft.com/office/drawing/2014/main" id="{0E583D89-20F3-4786-A621-071FA69032B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9544"/>
          <a:stretch/>
        </p:blipFill>
        <p:spPr>
          <a:xfrm>
            <a:off x="7353701" y="1061415"/>
            <a:ext cx="2781501" cy="5315055"/>
          </a:xfrm>
          <a:prstGeom prst="rect">
            <a:avLst/>
          </a:prstGeom>
        </p:spPr>
      </p:pic>
      <p:graphicFrame>
        <p:nvGraphicFramePr>
          <p:cNvPr id="2" name="Таблица 1">
            <a:extLst>
              <a:ext uri="{FF2B5EF4-FFF2-40B4-BE49-F238E27FC236}">
                <a16:creationId xmlns:a16="http://schemas.microsoft.com/office/drawing/2014/main" id="{BFF7C4B6-7289-4A6E-BFFA-415539A5FC92}"/>
              </a:ext>
            </a:extLst>
          </p:cNvPr>
          <p:cNvGraphicFramePr>
            <a:graphicFrameLocks noGrp="1"/>
          </p:cNvGraphicFramePr>
          <p:nvPr>
            <p:extLst>
              <p:ext uri="{D42A27DB-BD31-4B8C-83A1-F6EECF244321}">
                <p14:modId xmlns:p14="http://schemas.microsoft.com/office/powerpoint/2010/main" val="3948297240"/>
              </p:ext>
            </p:extLst>
          </p:nvPr>
        </p:nvGraphicFramePr>
        <p:xfrm>
          <a:off x="585898" y="2784542"/>
          <a:ext cx="5150760" cy="2415854"/>
        </p:xfrm>
        <a:graphic>
          <a:graphicData uri="http://schemas.openxmlformats.org/drawingml/2006/table">
            <a:tbl>
              <a:tblPr firstRow="1">
                <a:tableStyleId>{8EC20E35-A176-4012-BC5E-935CFFF8708E}</a:tableStyleId>
              </a:tblPr>
              <a:tblGrid>
                <a:gridCol w="2575380">
                  <a:extLst>
                    <a:ext uri="{9D8B030D-6E8A-4147-A177-3AD203B41FA5}">
                      <a16:colId xmlns:a16="http://schemas.microsoft.com/office/drawing/2014/main" val="417045836"/>
                    </a:ext>
                  </a:extLst>
                </a:gridCol>
                <a:gridCol w="2575380">
                  <a:extLst>
                    <a:ext uri="{9D8B030D-6E8A-4147-A177-3AD203B41FA5}">
                      <a16:colId xmlns:a16="http://schemas.microsoft.com/office/drawing/2014/main" val="520377369"/>
                    </a:ext>
                  </a:extLst>
                </a:gridCol>
              </a:tblGrid>
              <a:tr h="636420">
                <a:tc>
                  <a:txBody>
                    <a:bodyPr/>
                    <a:lstStyle/>
                    <a:p>
                      <a:pPr algn="ctr"/>
                      <a:r>
                        <a:rPr lang="ru-RU" sz="1800" dirty="0"/>
                        <a:t>Преимущества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1800" dirty="0"/>
                        <a:t>Недостатки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36102920"/>
                  </a:ext>
                </a:extLst>
              </a:tr>
              <a:tr h="889717">
                <a:tc>
                  <a:txBody>
                    <a:bodyPr/>
                    <a:lstStyle/>
                    <a:p>
                      <a:r>
                        <a:rPr lang="ru-RU" sz="1800" dirty="0"/>
                        <a:t>Приятный звук при разравнивании глазури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ru-RU" sz="1800" dirty="0"/>
                        <a:t>Много навязчивой рекламы</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40504973"/>
                  </a:ext>
                </a:extLst>
              </a:tr>
              <a:tr h="889717">
                <a:tc>
                  <a:txBody>
                    <a:bodyPr/>
                    <a:lstStyle/>
                    <a:p>
                      <a:r>
                        <a:rPr lang="ru-RU" sz="1800" dirty="0"/>
                        <a:t>Красивая глазурь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ru-RU" sz="1800" dirty="0"/>
                        <a:t>Нет </a:t>
                      </a:r>
                      <a:r>
                        <a:rPr lang="ru-RU" sz="1800" dirty="0" err="1"/>
                        <a:t>экшена</a:t>
                      </a:r>
                      <a:endParaRPr lang="ru-RU"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8592577"/>
                  </a:ext>
                </a:extLst>
              </a:tr>
            </a:tbl>
          </a:graphicData>
        </a:graphic>
      </p:graphicFrame>
    </p:spTree>
    <p:extLst>
      <p:ext uri="{BB962C8B-B14F-4D97-AF65-F5344CB8AC3E}">
        <p14:creationId xmlns:p14="http://schemas.microsoft.com/office/powerpoint/2010/main" val="3092533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Требования к программе</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Программа должна отвечать следующим требованиям:</a:t>
            </a:r>
          </a:p>
          <a:p>
            <a:pPr marL="342900" indent="-342900">
              <a:buFont typeface="Symbol" panose="05050102010706020507" pitchFamily="18" charset="2"/>
              <a:buChar char="-"/>
            </a:pPr>
            <a:r>
              <a:rPr lang="ru-RU" sz="2000" dirty="0"/>
              <a:t>метание торта в лицо выбранному персонажу;</a:t>
            </a:r>
          </a:p>
          <a:p>
            <a:pPr marL="342900" indent="-342900">
              <a:buFont typeface="Symbol" panose="05050102010706020507" pitchFamily="18" charset="2"/>
              <a:buChar char="-"/>
            </a:pPr>
            <a:r>
              <a:rPr lang="ru-RU" sz="2000" dirty="0"/>
              <a:t>отображение траектории полета торта;</a:t>
            </a:r>
          </a:p>
          <a:p>
            <a:pPr marL="342900" indent="-342900">
              <a:buFont typeface="Symbol" panose="05050102010706020507" pitchFamily="18" charset="2"/>
              <a:buChar char="-"/>
            </a:pPr>
            <a:r>
              <a:rPr lang="ru-RU" sz="2000" dirty="0"/>
              <a:t>персонаж должен корректно перемещаться пальцем;</a:t>
            </a:r>
          </a:p>
          <a:p>
            <a:pPr marL="342900" indent="-342900">
              <a:buFont typeface="Symbol" panose="05050102010706020507" pitchFamily="18" charset="2"/>
              <a:buChar char="-"/>
            </a:pPr>
            <a:r>
              <a:rPr lang="ru-RU" sz="2000" dirty="0"/>
              <a:t>точное изменение направления пушки.</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a:xfrm>
            <a:off x="6259892" y="548720"/>
            <a:ext cx="2070100" cy="408109"/>
          </a:xfrm>
        </p:spPr>
        <p:txBody>
          <a:bodyPr/>
          <a:lstStyle/>
          <a:p>
            <a:r>
              <a:rPr lang="ru-RU" dirty="0"/>
              <a:t>Анализ игры</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9" name="Рисунок 8">
            <a:extLst>
              <a:ext uri="{FF2B5EF4-FFF2-40B4-BE49-F238E27FC236}">
                <a16:creationId xmlns:a16="http://schemas.microsoft.com/office/drawing/2014/main" id="{366267AD-3687-4C5B-96B7-78A2E2E9A143}"/>
              </a:ext>
            </a:extLst>
          </p:cNvPr>
          <p:cNvPicPr>
            <a:picLocks noChangeAspect="1"/>
          </p:cNvPicPr>
          <p:nvPr/>
        </p:nvPicPr>
        <p:blipFill rotWithShape="1">
          <a:blip r:embed="rId3"/>
          <a:srcRect l="-560" r="1973" b="2853"/>
          <a:stretch/>
        </p:blipFill>
        <p:spPr>
          <a:xfrm>
            <a:off x="6488121" y="1528043"/>
            <a:ext cx="5380868" cy="3801913"/>
          </a:xfrm>
          <a:prstGeom prst="rect">
            <a:avLst/>
          </a:prstGeom>
        </p:spPr>
      </p:pic>
      <p:sp>
        <p:nvSpPr>
          <p:cNvPr id="12" name="Заголовок 2">
            <a:extLst>
              <a:ext uri="{FF2B5EF4-FFF2-40B4-BE49-F238E27FC236}">
                <a16:creationId xmlns:a16="http://schemas.microsoft.com/office/drawing/2014/main" id="{B86F8D86-FA5F-472D-9A76-D98DE4786B5F}"/>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866506871"/>
      </p:ext>
    </p:extLst>
  </p:cSld>
  <p:clrMapOvr>
    <a:masterClrMapping/>
  </p:clrMapOvr>
</p:sld>
</file>

<file path=ppt/theme/theme1.xml><?xml version="1.0" encoding="utf-8"?>
<a:theme xmlns:a="http://schemas.openxmlformats.org/drawingml/2006/main" name="Office Theme">
  <a:themeElements>
    <a:clrScheme name="Пользовательские 1">
      <a:dk1>
        <a:srgbClr val="0F2C68"/>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1000" dirty="0">
            <a:latin typeface="HSE Sans" panose="02000000000000000000" pitchFamily="2"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Документ" ma:contentTypeID="0x0101002A9C74E6E830D74E9B0FDDB4017A5417" ma:contentTypeVersion="13" ma:contentTypeDescription="Создание документа." ma:contentTypeScope="" ma:versionID="d4e423622451d608a8a05f4da7a1e1a2">
  <xsd:schema xmlns:xsd="http://www.w3.org/2001/XMLSchema" xmlns:xs="http://www.w3.org/2001/XMLSchema" xmlns:p="http://schemas.microsoft.com/office/2006/metadata/properties" xmlns:ns2="9875bd71-cde8-496c-a136-433f55d5e6d0" xmlns:ns3="e96afe77-3acb-4328-97fc-408e1bde3ecd" targetNamespace="http://schemas.microsoft.com/office/2006/metadata/properties" ma:root="true" ma:fieldsID="4831203c63c08b9f52ea6d3ee0d7a96e" ns2:_="" ns3:_="">
    <xsd:import namespace="9875bd71-cde8-496c-a136-433f55d5e6d0"/>
    <xsd:import namespace="e96afe77-3acb-4328-97fc-408e1bde3ec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75bd71-cde8-496c-a136-433f55d5e6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96afe77-3acb-4328-97fc-408e1bde3ecd" elementFormDefault="qualified">
    <xsd:import namespace="http://schemas.microsoft.com/office/2006/documentManagement/types"/>
    <xsd:import namespace="http://schemas.microsoft.com/office/infopath/2007/PartnerControls"/>
    <xsd:element name="SharedWithUsers" ma:index="18" nillable="true" ma:displayName="Общий доступ с использованием"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Совместно с подробностями"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33DAF31-D8A6-49A0-9A5D-8B2EA5B1C511}">
  <ds:schemaRefs>
    <ds:schemaRef ds:uri="http://purl.org/dc/terms/"/>
    <ds:schemaRef ds:uri="http://purl.org/dc/elements/1.1/"/>
    <ds:schemaRef ds:uri="http://purl.org/dc/dcmitype/"/>
    <ds:schemaRef ds:uri="http://schemas.openxmlformats.org/package/2006/metadata/core-properties"/>
    <ds:schemaRef ds:uri="http://www.w3.org/XML/1998/namespace"/>
    <ds:schemaRef ds:uri="http://schemas.microsoft.com/office/2006/documentManagement/types"/>
    <ds:schemaRef ds:uri="http://schemas.microsoft.com/office/infopath/2007/PartnerControls"/>
    <ds:schemaRef ds:uri="e96afe77-3acb-4328-97fc-408e1bde3ecd"/>
    <ds:schemaRef ds:uri="9875bd71-cde8-496c-a136-433f55d5e6d0"/>
    <ds:schemaRef ds:uri="http://schemas.microsoft.com/office/2006/metadata/properties"/>
  </ds:schemaRefs>
</ds:datastoreItem>
</file>

<file path=customXml/itemProps2.xml><?xml version="1.0" encoding="utf-8"?>
<ds:datastoreItem xmlns:ds="http://schemas.openxmlformats.org/officeDocument/2006/customXml" ds:itemID="{4D4651DD-DCCC-4759-B2F6-7F520BDCC2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75bd71-cde8-496c-a136-433f55d5e6d0"/>
    <ds:schemaRef ds:uri="e96afe77-3acb-4328-97fc-408e1bde3ec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34386AA-1848-4C75-B336-1053927CB0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1619</TotalTime>
  <Words>1525</Words>
  <Application>Microsoft Office PowerPoint</Application>
  <PresentationFormat>Широкоэкранный</PresentationFormat>
  <Paragraphs>266</Paragraphs>
  <Slides>24</Slides>
  <Notes>19</Notes>
  <HiddenSlides>0</HiddenSlides>
  <MMClips>4</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24</vt:i4>
      </vt:variant>
    </vt:vector>
  </HeadingPairs>
  <TitlesOfParts>
    <vt:vector size="30" baseType="lpstr">
      <vt:lpstr>Arial</vt:lpstr>
      <vt:lpstr>Calibri</vt:lpstr>
      <vt:lpstr>Calibri Light</vt:lpstr>
      <vt:lpstr>HSE Sans</vt:lpstr>
      <vt:lpstr>Symbol</vt:lpstr>
      <vt:lpstr>Office Theme</vt:lpstr>
      <vt:lpstr>Курсовой проект «Разработка мобильной игры «Торт в лицо»</vt:lpstr>
      <vt:lpstr>План</vt:lpstr>
      <vt:lpstr>Почему выбрана данная тема?</vt:lpstr>
      <vt:lpstr>Объект и предмет исследования</vt:lpstr>
      <vt:lpstr>Цель и задачи</vt:lpstr>
      <vt:lpstr>Результаты</vt:lpstr>
      <vt:lpstr>Игра «Beat the Boss 4»</vt:lpstr>
      <vt:lpstr>Игра «Icing On The Cake»</vt:lpstr>
      <vt:lpstr>Требования к программе</vt:lpstr>
      <vt:lpstr>Алгоритм пула объектов</vt:lpstr>
      <vt:lpstr>Получение объекта из пула </vt:lpstr>
      <vt:lpstr>Алгоритм построения траектории</vt:lpstr>
      <vt:lpstr>Установка позиций точек траектории по формуле</vt:lpstr>
      <vt:lpstr>Алгоритм метания торта из пушки</vt:lpstr>
      <vt:lpstr>Создание торта и задание ему силы метания</vt:lpstr>
      <vt:lpstr>Алгоритм появления пятен</vt:lpstr>
      <vt:lpstr>Появление пятен</vt:lpstr>
      <vt:lpstr>Тестирование пула объектов</vt:lpstr>
      <vt:lpstr>Тестирование пула объектов</vt:lpstr>
      <vt:lpstr>Тестирование появления пятен</vt:lpstr>
      <vt:lpstr>Тестирование появления пятен</vt:lpstr>
      <vt:lpstr>Заключение</vt:lpstr>
      <vt:lpstr>Презентация PowerPoint</vt:lpstr>
      <vt:lpstr>Содержание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Курсовой проект «Разработка мобильной игры «Торт в лицо»</dc:title>
  <dc:creator>Danil</dc:creator>
  <cp:lastModifiedBy>Danil</cp:lastModifiedBy>
  <cp:revision>39</cp:revision>
  <cp:lastPrinted>2021-11-11T13:08:42Z</cp:lastPrinted>
  <dcterms:created xsi:type="dcterms:W3CDTF">2021-11-11T08:52:47Z</dcterms:created>
  <dcterms:modified xsi:type="dcterms:W3CDTF">2022-05-31T20:49:07Z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0x0101002A9C74E6E830D74E9B0FDDB4017A5417</vt:lpwstr>
  </property>
</Properties>
</file>